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x="18288000" cy="10287000"/>
  <p:notesSz cx="6858000" cy="9144000"/>
  <p:embeddedFontLst>
    <p:embeddedFont>
      <p:font typeface="Arial Bold" charset="1" panose="020B0802020202020204"/>
      <p:regular r:id="rId36"/>
    </p:embeddedFont>
    <p:embeddedFont>
      <p:font typeface="Raleway Bold" charset="1" panose="020B0803030101060003"/>
      <p:regular r:id="rId37"/>
    </p:embeddedFont>
    <p:embeddedFont>
      <p:font typeface="Arial" charset="1" panose="020B0502020202020204"/>
      <p:regular r:id="rId3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V263EM20.mp4>
</file>

<file path=ppt/media/VAGV2z1zCxQ.mp4>
</file>

<file path=ppt/media/image1.jpeg>
</file>

<file path=ppt/media/image10.svg>
</file>

<file path=ppt/media/image11.jpeg>
</file>

<file path=ppt/media/image12.png>
</file>

<file path=ppt/media/image13.jpeg>
</file>

<file path=ppt/media/image14.jpeg>
</file>

<file path=ppt/media/image15.jpeg>
</file>

<file path=ppt/media/image16.png>
</file>

<file path=ppt/media/image2.png>
</file>

<file path=ppt/media/image3.jpe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VAGV2z1zCxQ.mp4" Type="http://schemas.openxmlformats.org/officeDocument/2006/relationships/video"/><Relationship Id="rId4" Target="../media/VAGV2z1zCxQ.mp4" Type="http://schemas.microsoft.com/office/2007/relationships/media"/></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VAGV263EM20.mp4" Type="http://schemas.openxmlformats.org/officeDocument/2006/relationships/video"/><Relationship Id="rId4" Target="../media/VAGV263EM20.mp4" Type="http://schemas.microsoft.com/office/2007/relationships/media"/></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png" Type="http://schemas.openxmlformats.org/officeDocument/2006/relationships/image"/></Relationships>
</file>

<file path=ppt/slides/slide1.xml><?xml version="1.0" encoding="utf-8"?>
<p:sld xmlns:p="http://schemas.openxmlformats.org/presentationml/2006/main" xmlns:a="http://schemas.openxmlformats.org/drawingml/2006/main">
  <p:cSld>
    <p:bg>
      <p:bgPr>
        <a:solidFill>
          <a:srgbClr val="120E40"/>
        </a:solidFill>
      </p:bgPr>
    </p:bg>
    <p:spTree>
      <p:nvGrpSpPr>
        <p:cNvPr id="1" name=""/>
        <p:cNvGrpSpPr/>
        <p:nvPr/>
      </p:nvGrpSpPr>
      <p:grpSpPr>
        <a:xfrm>
          <a:off x="0" y="0"/>
          <a:ext cx="0" cy="0"/>
          <a:chOff x="0" y="0"/>
          <a:chExt cx="0" cy="0"/>
        </a:xfrm>
      </p:grpSpPr>
      <p:sp>
        <p:nvSpPr>
          <p:cNvPr name="TextBox 2" id="2"/>
          <p:cNvSpPr txBox="true"/>
          <p:nvPr/>
        </p:nvSpPr>
        <p:spPr>
          <a:xfrm rot="0">
            <a:off x="1092061" y="3243800"/>
            <a:ext cx="6715615" cy="3732726"/>
          </a:xfrm>
          <a:prstGeom prst="rect">
            <a:avLst/>
          </a:prstGeom>
        </p:spPr>
        <p:txBody>
          <a:bodyPr anchor="t" rtlCol="false" tIns="0" lIns="0" bIns="0" rIns="0">
            <a:spAutoFit/>
          </a:bodyPr>
          <a:lstStyle/>
          <a:p>
            <a:pPr algn="l">
              <a:lnSpc>
                <a:spcPts val="7075"/>
              </a:lnSpc>
            </a:pPr>
            <a:r>
              <a:rPr lang="en-US" sz="6368" spc="235" b="true">
                <a:solidFill>
                  <a:srgbClr val="F6F6F7"/>
                </a:solidFill>
                <a:latin typeface="Arial Bold"/>
                <a:ea typeface="Arial Bold"/>
                <a:cs typeface="Arial Bold"/>
                <a:sym typeface="Arial Bold"/>
              </a:rPr>
              <a:t>Mountain Car </a:t>
            </a:r>
          </a:p>
          <a:p>
            <a:pPr algn="l">
              <a:lnSpc>
                <a:spcPts val="7075"/>
              </a:lnSpc>
            </a:pPr>
            <a:r>
              <a:rPr lang="en-US" sz="6368" spc="235" b="true">
                <a:solidFill>
                  <a:srgbClr val="F6F6F7"/>
                </a:solidFill>
                <a:latin typeface="Arial Bold"/>
                <a:ea typeface="Arial Bold"/>
                <a:cs typeface="Arial Bold"/>
                <a:sym typeface="Arial Bold"/>
              </a:rPr>
              <a:t> &amp;</a:t>
            </a:r>
          </a:p>
          <a:p>
            <a:pPr algn="l">
              <a:lnSpc>
                <a:spcPts val="7075"/>
              </a:lnSpc>
            </a:pPr>
            <a:r>
              <a:rPr lang="en-US" sz="6368" spc="235" b="true">
                <a:solidFill>
                  <a:srgbClr val="F6F6F7"/>
                </a:solidFill>
                <a:latin typeface="Arial Bold"/>
                <a:ea typeface="Arial Bold"/>
                <a:cs typeface="Arial Bold"/>
                <a:sym typeface="Arial Bold"/>
              </a:rPr>
              <a:t>Half Cheetah</a:t>
            </a:r>
          </a:p>
          <a:p>
            <a:pPr algn="l">
              <a:lnSpc>
                <a:spcPts val="7075"/>
              </a:lnSpc>
            </a:pPr>
          </a:p>
        </p:txBody>
      </p:sp>
      <p:sp>
        <p:nvSpPr>
          <p:cNvPr name="TextBox 3" id="3"/>
          <p:cNvSpPr txBox="true"/>
          <p:nvPr/>
        </p:nvSpPr>
        <p:spPr>
          <a:xfrm rot="0">
            <a:off x="1092061" y="6545467"/>
            <a:ext cx="6236242" cy="3741533"/>
          </a:xfrm>
          <a:prstGeom prst="rect">
            <a:avLst/>
          </a:prstGeom>
        </p:spPr>
        <p:txBody>
          <a:bodyPr anchor="t" rtlCol="false" tIns="0" lIns="0" bIns="0" rIns="0">
            <a:spAutoFit/>
          </a:bodyPr>
          <a:lstStyle/>
          <a:p>
            <a:pPr algn="l">
              <a:lnSpc>
                <a:spcPts val="4247"/>
              </a:lnSpc>
            </a:pPr>
            <a:r>
              <a:rPr lang="en-US" sz="3527" spc="144" b="true">
                <a:solidFill>
                  <a:srgbClr val="F6F6F7"/>
                </a:solidFill>
                <a:latin typeface="Raleway Bold"/>
                <a:ea typeface="Raleway Bold"/>
                <a:cs typeface="Raleway Bold"/>
                <a:sym typeface="Raleway Bold"/>
              </a:rPr>
              <a:t>Pelinsu Sağlam</a:t>
            </a:r>
          </a:p>
          <a:p>
            <a:pPr algn="l">
              <a:lnSpc>
                <a:spcPts val="4247"/>
              </a:lnSpc>
            </a:pPr>
            <a:r>
              <a:rPr lang="en-US" sz="3527" spc="144" b="true">
                <a:solidFill>
                  <a:srgbClr val="F6F6F7"/>
                </a:solidFill>
                <a:latin typeface="Raleway Bold"/>
                <a:ea typeface="Raleway Bold"/>
                <a:cs typeface="Raleway Bold"/>
                <a:sym typeface="Raleway Bold"/>
              </a:rPr>
              <a:t>Esma Hatun Akbulut</a:t>
            </a:r>
          </a:p>
          <a:p>
            <a:pPr algn="l">
              <a:lnSpc>
                <a:spcPts val="4247"/>
              </a:lnSpc>
            </a:pPr>
            <a:r>
              <a:rPr lang="en-US" sz="3527" spc="144" b="true">
                <a:solidFill>
                  <a:srgbClr val="F6F6F7"/>
                </a:solidFill>
                <a:latin typeface="Raleway Bold"/>
                <a:ea typeface="Raleway Bold"/>
                <a:cs typeface="Raleway Bold"/>
                <a:sym typeface="Raleway Bold"/>
              </a:rPr>
              <a:t>Nisa Büyüktaş</a:t>
            </a:r>
          </a:p>
          <a:p>
            <a:pPr algn="l">
              <a:lnSpc>
                <a:spcPts val="4247"/>
              </a:lnSpc>
            </a:pPr>
            <a:r>
              <a:rPr lang="en-US" sz="3527" spc="144" b="true">
                <a:solidFill>
                  <a:srgbClr val="F6F6F7"/>
                </a:solidFill>
                <a:latin typeface="Raleway Bold"/>
                <a:ea typeface="Raleway Bold"/>
                <a:cs typeface="Raleway Bold"/>
                <a:sym typeface="Raleway Bold"/>
              </a:rPr>
              <a:t>Ayçanur Güç</a:t>
            </a:r>
          </a:p>
          <a:p>
            <a:pPr algn="l">
              <a:lnSpc>
                <a:spcPts val="4247"/>
              </a:lnSpc>
            </a:pPr>
          </a:p>
          <a:p>
            <a:pPr algn="l">
              <a:lnSpc>
                <a:spcPts val="4247"/>
              </a:lnSpc>
            </a:pPr>
          </a:p>
          <a:p>
            <a:pPr algn="l">
              <a:lnSpc>
                <a:spcPts val="4247"/>
              </a:lnSpc>
            </a:pP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120E40"/>
        </a:solidFill>
      </p:bgPr>
    </p:bg>
    <p:spTree>
      <p:nvGrpSpPr>
        <p:cNvPr id="1" name=""/>
        <p:cNvGrpSpPr/>
        <p:nvPr/>
      </p:nvGrpSpPr>
      <p:grpSpPr>
        <a:xfrm>
          <a:off x="0" y="0"/>
          <a:ext cx="0" cy="0"/>
          <a:chOff x="0" y="0"/>
          <a:chExt cx="0" cy="0"/>
        </a:xfrm>
      </p:grpSpPr>
      <p:sp>
        <p:nvSpPr>
          <p:cNvPr name="AutoShape 2" id="2"/>
          <p:cNvSpPr/>
          <p:nvPr/>
        </p:nvSpPr>
        <p:spPr>
          <a:xfrm flipV="true">
            <a:off x="1032490" y="2626013"/>
            <a:ext cx="15475669" cy="225"/>
          </a:xfrm>
          <a:prstGeom prst="line">
            <a:avLst/>
          </a:prstGeom>
          <a:ln cap="rnd" w="28575">
            <a:solidFill>
              <a:srgbClr val="F0F1F0"/>
            </a:solidFill>
            <a:prstDash val="solid"/>
            <a:headEnd type="none" len="sm" w="sm"/>
            <a:tailEnd type="none" len="sm" w="sm"/>
          </a:ln>
        </p:spPr>
      </p:sp>
      <p:sp>
        <p:nvSpPr>
          <p:cNvPr name="TextBox 3" id="3"/>
          <p:cNvSpPr txBox="true"/>
          <p:nvPr/>
        </p:nvSpPr>
        <p:spPr>
          <a:xfrm rot="0">
            <a:off x="1043437" y="3078675"/>
            <a:ext cx="14009476" cy="3696843"/>
          </a:xfrm>
          <a:prstGeom prst="rect">
            <a:avLst/>
          </a:prstGeom>
        </p:spPr>
        <p:txBody>
          <a:bodyPr anchor="t" rtlCol="false" tIns="0" lIns="0" bIns="0" rIns="0">
            <a:spAutoFit/>
          </a:bodyPr>
          <a:lstStyle/>
          <a:p>
            <a:pPr algn="l">
              <a:lnSpc>
                <a:spcPts val="4896"/>
              </a:lnSpc>
            </a:pPr>
            <a:r>
              <a:rPr lang="en-US" sz="2400" spc="175">
                <a:solidFill>
                  <a:srgbClr val="F0F1F0"/>
                </a:solidFill>
                <a:latin typeface="Arial"/>
                <a:ea typeface="Arial"/>
                <a:cs typeface="Arial"/>
                <a:sym typeface="Arial"/>
              </a:rPr>
              <a:t>DDPG, sürekli eylem alanları için geliştirilmiş bir politika gradyan yöntemidir. Çevreye belirli bir eylemi sürekli olarak uygulayan bir "actor" ve bu eylemleri değerlendiren bir "critic" ile çalışır. DDPG, Q-learning ve politika gradyanı yöntemlerini birleştirerek, yüksek boyutlu eylem alanları için optimize edilmiştir. Özellikle robot manipülasyon görevlerinde başarı göstermektedir.</a:t>
            </a:r>
          </a:p>
          <a:p>
            <a:pPr algn="l" marL="0" indent="0" lvl="0">
              <a:lnSpc>
                <a:spcPts val="4896"/>
              </a:lnSpc>
            </a:pPr>
          </a:p>
        </p:txBody>
      </p:sp>
      <p:sp>
        <p:nvSpPr>
          <p:cNvPr name="TextBox 4" id="4"/>
          <p:cNvSpPr txBox="true"/>
          <p:nvPr/>
        </p:nvSpPr>
        <p:spPr>
          <a:xfrm rot="0">
            <a:off x="1043437" y="573533"/>
            <a:ext cx="16230600" cy="2052480"/>
          </a:xfrm>
          <a:prstGeom prst="rect">
            <a:avLst/>
          </a:prstGeom>
        </p:spPr>
        <p:txBody>
          <a:bodyPr anchor="t" rtlCol="false" tIns="0" lIns="0" bIns="0" rIns="0">
            <a:spAutoFit/>
          </a:bodyPr>
          <a:lstStyle/>
          <a:p>
            <a:pPr algn="l" marL="0" indent="0" lvl="0">
              <a:lnSpc>
                <a:spcPts val="7511"/>
              </a:lnSpc>
              <a:spcBef>
                <a:spcPct val="0"/>
              </a:spcBef>
            </a:pPr>
            <a:r>
              <a:rPr lang="en-US" b="true" sz="6761" spc="250">
                <a:solidFill>
                  <a:srgbClr val="FFDE59"/>
                </a:solidFill>
                <a:latin typeface="Arial Bold"/>
                <a:ea typeface="Arial Bold"/>
                <a:cs typeface="Arial Bold"/>
                <a:sym typeface="Arial Bold"/>
              </a:rPr>
              <a:t>Deep Deterministic Policy Gradient (DDPG)</a:t>
            </a:r>
          </a:p>
        </p:txBody>
      </p:sp>
    </p:spTree>
  </p:cSld>
  <p:clrMapOvr>
    <a:masterClrMapping/>
  </p:clrMapOvr>
  <p:transition spd="fast">
    <p:push dir="l"/>
  </p:transition>
</p:sld>
</file>

<file path=ppt/slides/slide11.xml><?xml version="1.0" encoding="utf-8"?>
<p:sld xmlns:p="http://schemas.openxmlformats.org/presentationml/2006/main" xmlns:a="http://schemas.openxmlformats.org/drawingml/2006/main">
  <p:cSld>
    <p:bg>
      <p:bgPr>
        <a:solidFill>
          <a:srgbClr val="120E40"/>
        </a:solidFill>
      </p:bgPr>
    </p:bg>
    <p:spTree>
      <p:nvGrpSpPr>
        <p:cNvPr id="1" name=""/>
        <p:cNvGrpSpPr/>
        <p:nvPr/>
      </p:nvGrpSpPr>
      <p:grpSpPr>
        <a:xfrm>
          <a:off x="0" y="0"/>
          <a:ext cx="0" cy="0"/>
          <a:chOff x="0" y="0"/>
          <a:chExt cx="0" cy="0"/>
        </a:xfrm>
      </p:grpSpPr>
      <p:sp>
        <p:nvSpPr>
          <p:cNvPr name="AutoShape 2" id="2"/>
          <p:cNvSpPr/>
          <p:nvPr/>
        </p:nvSpPr>
        <p:spPr>
          <a:xfrm flipV="true">
            <a:off x="1032490" y="2626013"/>
            <a:ext cx="15475669" cy="225"/>
          </a:xfrm>
          <a:prstGeom prst="line">
            <a:avLst/>
          </a:prstGeom>
          <a:ln cap="rnd" w="28575">
            <a:solidFill>
              <a:srgbClr val="F0F1F0"/>
            </a:solidFill>
            <a:prstDash val="solid"/>
            <a:headEnd type="none" len="sm" w="sm"/>
            <a:tailEnd type="none" len="sm" w="sm"/>
          </a:ln>
        </p:spPr>
      </p:sp>
      <p:sp>
        <p:nvSpPr>
          <p:cNvPr name="TextBox 3" id="3"/>
          <p:cNvSpPr txBox="true"/>
          <p:nvPr/>
        </p:nvSpPr>
        <p:spPr>
          <a:xfrm rot="0">
            <a:off x="1043437" y="3078675"/>
            <a:ext cx="16914890" cy="7411593"/>
          </a:xfrm>
          <a:prstGeom prst="rect">
            <a:avLst/>
          </a:prstGeom>
        </p:spPr>
        <p:txBody>
          <a:bodyPr anchor="t" rtlCol="false" tIns="0" lIns="0" bIns="0" rIns="0">
            <a:spAutoFit/>
          </a:bodyPr>
          <a:lstStyle/>
          <a:p>
            <a:pPr algn="l">
              <a:lnSpc>
                <a:spcPts val="4896"/>
              </a:lnSpc>
            </a:pPr>
            <a:r>
              <a:rPr lang="en-US" sz="2400" spc="175">
                <a:solidFill>
                  <a:srgbClr val="F0F1F0"/>
                </a:solidFill>
                <a:latin typeface="Arial"/>
                <a:ea typeface="Arial"/>
                <a:cs typeface="Arial"/>
                <a:sym typeface="Arial"/>
              </a:rPr>
              <a:t>Q-değeri, DDPG'de kritik bir rol oynar ve politika bu değeri maksimize edecek şekilde güncellenir.</a:t>
            </a:r>
          </a:p>
          <a:p>
            <a:pPr algn="l">
              <a:lnSpc>
                <a:spcPts val="4896"/>
              </a:lnSpc>
            </a:pPr>
            <a:r>
              <a:rPr lang="en-US" sz="2400" spc="175">
                <a:solidFill>
                  <a:srgbClr val="F0F1F0"/>
                </a:solidFill>
                <a:latin typeface="Arial"/>
                <a:ea typeface="Arial"/>
                <a:cs typeface="Arial"/>
                <a:sym typeface="Arial"/>
              </a:rPr>
              <a:t>DDPG’de, Q-değeri, Bellman denklemine göre hesaplanır:</a:t>
            </a:r>
          </a:p>
          <a:p>
            <a:pPr algn="l">
              <a:lnSpc>
                <a:spcPts val="4896"/>
              </a:lnSpc>
            </a:pPr>
          </a:p>
          <a:p>
            <a:pPr algn="l">
              <a:lnSpc>
                <a:spcPts val="4896"/>
              </a:lnSpc>
            </a:pPr>
          </a:p>
          <a:p>
            <a:pPr algn="l">
              <a:lnSpc>
                <a:spcPts val="4896"/>
              </a:lnSpc>
            </a:pPr>
            <a:r>
              <a:rPr lang="en-US" sz="2400" spc="175">
                <a:solidFill>
                  <a:srgbClr val="F0F1F0"/>
                </a:solidFill>
                <a:latin typeface="Arial"/>
                <a:ea typeface="Arial"/>
                <a:cs typeface="Arial"/>
                <a:sym typeface="Arial"/>
              </a:rPr>
              <a:t>Bu denklemin parçaları:</a:t>
            </a:r>
          </a:p>
          <a:p>
            <a:pPr algn="l" marL="518160" indent="-259080" lvl="1">
              <a:lnSpc>
                <a:spcPts val="4896"/>
              </a:lnSpc>
              <a:buFont typeface="Arial"/>
              <a:buChar char="•"/>
            </a:pPr>
            <a:r>
              <a:rPr lang="en-US" sz="2400" spc="175">
                <a:solidFill>
                  <a:srgbClr val="F0F1F0"/>
                </a:solidFill>
                <a:latin typeface="Arial"/>
                <a:ea typeface="Arial"/>
                <a:cs typeface="Arial"/>
                <a:sym typeface="Arial"/>
              </a:rPr>
              <a:t>r(s,a): Aksiyon sonrası elde edilen ödül.</a:t>
            </a:r>
          </a:p>
          <a:p>
            <a:pPr algn="l" marL="518160" indent="-259080" lvl="1">
              <a:lnSpc>
                <a:spcPts val="4896"/>
              </a:lnSpc>
              <a:buFont typeface="Arial"/>
              <a:buChar char="•"/>
            </a:pPr>
            <a:r>
              <a:rPr lang="en-US" sz="2400" spc="175">
                <a:solidFill>
                  <a:srgbClr val="F0F1F0"/>
                </a:solidFill>
                <a:latin typeface="Arial"/>
                <a:ea typeface="Arial"/>
                <a:cs typeface="Arial"/>
                <a:sym typeface="Arial"/>
              </a:rPr>
              <a:t>γ: Gelecekteki ödülleri bugünkü değere indirgeyen çarpan.</a:t>
            </a:r>
          </a:p>
          <a:p>
            <a:pPr algn="l" marL="518160" indent="-259080" lvl="1">
              <a:lnSpc>
                <a:spcPts val="4896"/>
              </a:lnSpc>
              <a:buFont typeface="Arial"/>
              <a:buChar char="•"/>
            </a:pPr>
            <a:r>
              <a:rPr lang="en-US" sz="2400" spc="175">
                <a:solidFill>
                  <a:srgbClr val="F0F1F0"/>
                </a:solidFill>
                <a:latin typeface="Arial"/>
                <a:ea typeface="Arial"/>
                <a:cs typeface="Arial"/>
                <a:sym typeface="Arial"/>
              </a:rPr>
              <a:t>Q(s′,a′): Bir sonraki durumda, yeni aksiyona göre tahmin edilen Q-değeri.</a:t>
            </a:r>
          </a:p>
          <a:p>
            <a:pPr algn="l">
              <a:lnSpc>
                <a:spcPts val="4896"/>
              </a:lnSpc>
            </a:pPr>
            <a:r>
              <a:rPr lang="en-US" sz="2400" spc="175">
                <a:solidFill>
                  <a:srgbClr val="F0F1F0"/>
                </a:solidFill>
                <a:latin typeface="Arial"/>
                <a:ea typeface="Arial"/>
                <a:cs typeface="Arial"/>
                <a:sym typeface="Arial"/>
              </a:rPr>
              <a:t>DDPG, hedef bir Q ağı kullanarak, Q-değeri tahminlerinde stabilite sağlar. Q-değeri güncellemesinde, hedef ağın çıktısı kullanılarak öğrenme daha kararlı hale getirilir.</a:t>
            </a:r>
          </a:p>
          <a:p>
            <a:pPr algn="l">
              <a:lnSpc>
                <a:spcPts val="4896"/>
              </a:lnSpc>
            </a:pPr>
          </a:p>
          <a:p>
            <a:pPr algn="l" marL="0" indent="0" lvl="0">
              <a:lnSpc>
                <a:spcPts val="4896"/>
              </a:lnSpc>
            </a:pPr>
          </a:p>
        </p:txBody>
      </p:sp>
      <p:sp>
        <p:nvSpPr>
          <p:cNvPr name="TextBox 4" id="4"/>
          <p:cNvSpPr txBox="true"/>
          <p:nvPr/>
        </p:nvSpPr>
        <p:spPr>
          <a:xfrm rot="0">
            <a:off x="1043437" y="573533"/>
            <a:ext cx="16230600" cy="2052480"/>
          </a:xfrm>
          <a:prstGeom prst="rect">
            <a:avLst/>
          </a:prstGeom>
        </p:spPr>
        <p:txBody>
          <a:bodyPr anchor="t" rtlCol="false" tIns="0" lIns="0" bIns="0" rIns="0">
            <a:spAutoFit/>
          </a:bodyPr>
          <a:lstStyle/>
          <a:p>
            <a:pPr algn="l" marL="0" indent="0" lvl="0">
              <a:lnSpc>
                <a:spcPts val="7511"/>
              </a:lnSpc>
              <a:spcBef>
                <a:spcPct val="0"/>
              </a:spcBef>
            </a:pPr>
            <a:r>
              <a:rPr lang="en-US" b="true" sz="6761" spc="250">
                <a:solidFill>
                  <a:srgbClr val="FFDE59"/>
                </a:solidFill>
                <a:latin typeface="Arial Bold"/>
                <a:ea typeface="Arial Bold"/>
                <a:cs typeface="Arial Bold"/>
                <a:sym typeface="Arial Bold"/>
              </a:rPr>
              <a:t>Deep Deterministic Policy Gradient (DDPG)</a:t>
            </a:r>
          </a:p>
        </p:txBody>
      </p:sp>
    </p:spTree>
  </p:cSld>
  <p:clrMapOvr>
    <a:masterClrMapping/>
  </p:clrMapOvr>
  <p:transition spd="fast">
    <p:push dir="l"/>
  </p:transition>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B212C"/>
        </a:solidFill>
      </p:bgPr>
    </p:bg>
    <p:spTree>
      <p:nvGrpSpPr>
        <p:cNvPr id="1" name=""/>
        <p:cNvGrpSpPr/>
        <p:nvPr/>
      </p:nvGrpSpPr>
      <p:grpSpPr>
        <a:xfrm>
          <a:off x="0" y="0"/>
          <a:ext cx="0" cy="0"/>
          <a:chOff x="0" y="0"/>
          <a:chExt cx="0" cy="0"/>
        </a:xfrm>
      </p:grpSpPr>
      <p:sp>
        <p:nvSpPr>
          <p:cNvPr name="Freeform 2" id="2"/>
          <p:cNvSpPr/>
          <p:nvPr/>
        </p:nvSpPr>
        <p:spPr>
          <a:xfrm flipH="false" flipV="false" rot="0">
            <a:off x="11830645" y="1875605"/>
            <a:ext cx="5632939" cy="7741375"/>
          </a:xfrm>
          <a:custGeom>
            <a:avLst/>
            <a:gdLst/>
            <a:ahLst/>
            <a:cxnLst/>
            <a:rect r="r" b="b" t="t" l="l"/>
            <a:pathLst>
              <a:path h="7741375" w="5632939">
                <a:moveTo>
                  <a:pt x="0" y="0"/>
                </a:moveTo>
                <a:lnTo>
                  <a:pt x="5632939" y="0"/>
                </a:lnTo>
                <a:lnTo>
                  <a:pt x="5632939" y="7741375"/>
                </a:lnTo>
                <a:lnTo>
                  <a:pt x="0" y="7741375"/>
                </a:lnTo>
                <a:lnTo>
                  <a:pt x="0" y="0"/>
                </a:lnTo>
                <a:close/>
              </a:path>
            </a:pathLst>
          </a:custGeom>
          <a:blipFill>
            <a:blip r:embed="rId2"/>
            <a:stretch>
              <a:fillRect l="-259972" t="-44802" r="-77210" b="-34135"/>
            </a:stretch>
          </a:blipFill>
        </p:spPr>
      </p:sp>
      <p:sp>
        <p:nvSpPr>
          <p:cNvPr name="Freeform 3" id="3"/>
          <p:cNvSpPr/>
          <p:nvPr/>
        </p:nvSpPr>
        <p:spPr>
          <a:xfrm flipH="false" flipV="false" rot="0">
            <a:off x="1028700" y="2395908"/>
            <a:ext cx="10347184" cy="6700770"/>
          </a:xfrm>
          <a:custGeom>
            <a:avLst/>
            <a:gdLst/>
            <a:ahLst/>
            <a:cxnLst/>
            <a:rect r="r" b="b" t="t" l="l"/>
            <a:pathLst>
              <a:path h="6700770" w="10347184">
                <a:moveTo>
                  <a:pt x="0" y="0"/>
                </a:moveTo>
                <a:lnTo>
                  <a:pt x="10347184" y="0"/>
                </a:lnTo>
                <a:lnTo>
                  <a:pt x="10347184" y="6700770"/>
                </a:lnTo>
                <a:lnTo>
                  <a:pt x="0" y="6700770"/>
                </a:lnTo>
                <a:lnTo>
                  <a:pt x="0" y="0"/>
                </a:lnTo>
                <a:close/>
              </a:path>
            </a:pathLst>
          </a:custGeom>
          <a:blipFill>
            <a:blip r:embed="rId2"/>
            <a:stretch>
              <a:fillRect l="-50997" t="-71524" r="-103866" b="-49850"/>
            </a:stretch>
          </a:blipFill>
        </p:spPr>
      </p:sp>
      <p:sp>
        <p:nvSpPr>
          <p:cNvPr name="TextBox 4" id="4"/>
          <p:cNvSpPr txBox="true"/>
          <p:nvPr/>
        </p:nvSpPr>
        <p:spPr>
          <a:xfrm rot="0">
            <a:off x="725526" y="628621"/>
            <a:ext cx="17489937" cy="1095398"/>
          </a:xfrm>
          <a:prstGeom prst="rect">
            <a:avLst/>
          </a:prstGeom>
        </p:spPr>
        <p:txBody>
          <a:bodyPr anchor="t" rtlCol="false" tIns="0" lIns="0" bIns="0" rIns="0">
            <a:spAutoFit/>
          </a:bodyPr>
          <a:lstStyle/>
          <a:p>
            <a:pPr algn="l" marL="0" indent="0" lvl="0">
              <a:lnSpc>
                <a:spcPts val="7492"/>
              </a:lnSpc>
              <a:spcBef>
                <a:spcPct val="0"/>
              </a:spcBef>
            </a:pPr>
            <a:r>
              <a:rPr lang="en-US" b="true" sz="6743" spc="249">
                <a:solidFill>
                  <a:srgbClr val="FFDE59"/>
                </a:solidFill>
                <a:latin typeface="Arial Bold"/>
                <a:ea typeface="Arial Bold"/>
                <a:cs typeface="Arial Bold"/>
                <a:sym typeface="Arial Bold"/>
              </a:rPr>
              <a:t>DDPG Sözde Kodu ve UML Diyagramı</a:t>
            </a:r>
          </a:p>
        </p:txBody>
      </p:sp>
    </p:spTree>
  </p:cSld>
  <p:clrMapOvr>
    <a:masterClrMapping/>
  </p:clrMapOvr>
  <p:transition spd="fast">
    <p:push dir="l"/>
  </p:transition>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120E40"/>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2810510"/>
            <a:ext cx="15852939" cy="4678052"/>
          </a:xfrm>
          <a:custGeom>
            <a:avLst/>
            <a:gdLst/>
            <a:ahLst/>
            <a:cxnLst/>
            <a:rect r="r" b="b" t="t" l="l"/>
            <a:pathLst>
              <a:path h="4678052" w="15852939">
                <a:moveTo>
                  <a:pt x="0" y="0"/>
                </a:moveTo>
                <a:lnTo>
                  <a:pt x="15852939" y="0"/>
                </a:lnTo>
                <a:lnTo>
                  <a:pt x="15852939" y="4678052"/>
                </a:lnTo>
                <a:lnTo>
                  <a:pt x="0" y="4678052"/>
                </a:lnTo>
                <a:lnTo>
                  <a:pt x="0" y="0"/>
                </a:lnTo>
                <a:close/>
              </a:path>
            </a:pathLst>
          </a:custGeom>
          <a:blipFill>
            <a:blip r:embed="rId2"/>
            <a:stretch>
              <a:fillRect l="-64905" t="-193744" r="-57410" b="-130032"/>
            </a:stretch>
          </a:blipFill>
        </p:spPr>
      </p:sp>
      <p:sp>
        <p:nvSpPr>
          <p:cNvPr name="TextBox 3" id="3"/>
          <p:cNvSpPr txBox="true"/>
          <p:nvPr/>
        </p:nvSpPr>
        <p:spPr>
          <a:xfrm rot="0">
            <a:off x="1028700" y="1028700"/>
            <a:ext cx="14057800" cy="1781810"/>
          </a:xfrm>
          <a:prstGeom prst="rect">
            <a:avLst/>
          </a:prstGeom>
        </p:spPr>
        <p:txBody>
          <a:bodyPr anchor="t" rtlCol="false" tIns="0" lIns="0" bIns="0" rIns="0">
            <a:spAutoFit/>
          </a:bodyPr>
          <a:lstStyle/>
          <a:p>
            <a:pPr algn="l">
              <a:lnSpc>
                <a:spcPts val="6399"/>
              </a:lnSpc>
            </a:pPr>
            <a:r>
              <a:rPr lang="en-US" sz="6399" spc="236" b="true">
                <a:solidFill>
                  <a:srgbClr val="F1F2F1"/>
                </a:solidFill>
                <a:latin typeface="Arial Bold"/>
                <a:ea typeface="Arial Bold"/>
                <a:cs typeface="Arial Bold"/>
                <a:sym typeface="Arial Bold"/>
              </a:rPr>
              <a:t>Q-Değeri Hesaplama Farkları</a:t>
            </a:r>
          </a:p>
          <a:p>
            <a:pPr algn="l" marL="0" indent="0" lvl="0">
              <a:lnSpc>
                <a:spcPts val="6399"/>
              </a:lnSpc>
            </a:pPr>
          </a:p>
        </p:txBody>
      </p:sp>
    </p:spTree>
  </p:cSld>
  <p:clrMapOvr>
    <a:masterClrMapping/>
  </p:clrMapOvr>
  <p:transition spd="fast">
    <p:push dir="l"/>
  </p:transition>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120E40"/>
        </a:solidFill>
      </p:bgPr>
    </p:bg>
    <p:spTree>
      <p:nvGrpSpPr>
        <p:cNvPr id="1" name=""/>
        <p:cNvGrpSpPr/>
        <p:nvPr/>
      </p:nvGrpSpPr>
      <p:grpSpPr>
        <a:xfrm>
          <a:off x="0" y="0"/>
          <a:ext cx="0" cy="0"/>
          <a:chOff x="0" y="0"/>
          <a:chExt cx="0" cy="0"/>
        </a:xfrm>
      </p:grpSpPr>
      <p:sp>
        <p:nvSpPr>
          <p:cNvPr name="TextBox 2" id="2"/>
          <p:cNvSpPr txBox="true"/>
          <p:nvPr/>
        </p:nvSpPr>
        <p:spPr>
          <a:xfrm rot="0">
            <a:off x="1028700" y="2866453"/>
            <a:ext cx="15879047" cy="4315968"/>
          </a:xfrm>
          <a:prstGeom prst="rect">
            <a:avLst/>
          </a:prstGeom>
        </p:spPr>
        <p:txBody>
          <a:bodyPr anchor="t" rtlCol="false" tIns="0" lIns="0" bIns="0" rIns="0">
            <a:spAutoFit/>
          </a:bodyPr>
          <a:lstStyle/>
          <a:p>
            <a:pPr algn="l">
              <a:lnSpc>
                <a:spcPts val="4896"/>
              </a:lnSpc>
            </a:pPr>
            <a:r>
              <a:rPr lang="en-US" sz="2400" spc="175">
                <a:solidFill>
                  <a:srgbClr val="F0F1F0"/>
                </a:solidFill>
                <a:latin typeface="Arial"/>
                <a:ea typeface="Arial"/>
                <a:cs typeface="Arial"/>
                <a:sym typeface="Arial"/>
              </a:rPr>
              <a:t>Mountain Car, iki tekerlekli bir arabayı bir vadiden yukarı taşımak üzerine kurulu bir kontrol problemidir. Amaç, arabanın yeterli hıza ulaşarak vadinin sağ yamacına tırmanmasını sağlamaktır. Ancak, araç motorunun yeterli gücü olmadığı için doğrudan tepeye çıkamaz; vadinin iki yamacını kullanarak momentum oluşturması gerekir. Bu problem, yetersiz güç kaynaklarına sahip robotik sistemlerin verimli bir şekilde görev gerçekleştirebilmesini test eden senaryolara benzemektedir.</a:t>
            </a:r>
          </a:p>
          <a:p>
            <a:pPr algn="l">
              <a:lnSpc>
                <a:spcPts val="4896"/>
              </a:lnSpc>
            </a:pPr>
          </a:p>
          <a:p>
            <a:pPr algn="l" marL="0" indent="0" lvl="0">
              <a:lnSpc>
                <a:spcPts val="4896"/>
              </a:lnSpc>
            </a:pPr>
          </a:p>
        </p:txBody>
      </p:sp>
      <p:sp>
        <p:nvSpPr>
          <p:cNvPr name="Freeform 3" id="3"/>
          <p:cNvSpPr/>
          <p:nvPr/>
        </p:nvSpPr>
        <p:spPr>
          <a:xfrm flipH="false" flipV="false" rot="0">
            <a:off x="13247142" y="6722026"/>
            <a:ext cx="4489728" cy="2980057"/>
          </a:xfrm>
          <a:custGeom>
            <a:avLst/>
            <a:gdLst/>
            <a:ahLst/>
            <a:cxnLst/>
            <a:rect r="r" b="b" t="t" l="l"/>
            <a:pathLst>
              <a:path h="2980057" w="4489728">
                <a:moveTo>
                  <a:pt x="0" y="0"/>
                </a:moveTo>
                <a:lnTo>
                  <a:pt x="4489728" y="0"/>
                </a:lnTo>
                <a:lnTo>
                  <a:pt x="4489728" y="2980056"/>
                </a:lnTo>
                <a:lnTo>
                  <a:pt x="0" y="29800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028700" y="1043338"/>
            <a:ext cx="13473797" cy="1371600"/>
          </a:xfrm>
          <a:prstGeom prst="rect">
            <a:avLst/>
          </a:prstGeom>
        </p:spPr>
        <p:txBody>
          <a:bodyPr anchor="t" rtlCol="false" tIns="0" lIns="0" bIns="0" rIns="0">
            <a:spAutoFit/>
          </a:bodyPr>
          <a:lstStyle/>
          <a:p>
            <a:pPr algn="l" marL="0" indent="0" lvl="0">
              <a:lnSpc>
                <a:spcPts val="9659"/>
              </a:lnSpc>
              <a:spcBef>
                <a:spcPct val="0"/>
              </a:spcBef>
            </a:pPr>
            <a:r>
              <a:rPr lang="en-US" sz="8049" spc="297">
                <a:solidFill>
                  <a:srgbClr val="FFDE59"/>
                </a:solidFill>
                <a:latin typeface="Arial"/>
                <a:ea typeface="Arial"/>
                <a:cs typeface="Arial"/>
                <a:sym typeface="Arial"/>
              </a:rPr>
              <a:t>Mountain Car Problemi</a:t>
            </a:r>
          </a:p>
        </p:txBody>
      </p:sp>
    </p:spTree>
  </p:cSld>
  <p:clrMapOvr>
    <a:masterClrMapping/>
  </p:clrMapOvr>
  <p:transition spd="fast">
    <p:push dir="l"/>
  </p:transition>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120E40"/>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3376" r="0" b="7674"/>
          <a:stretch>
            <a:fillRect/>
          </a:stretch>
        </p:blipFill>
        <p:spPr>
          <a:xfrm flipH="false" flipV="false" rot="0">
            <a:off x="1028700" y="2414938"/>
            <a:ext cx="12344400" cy="7320079"/>
          </a:xfrm>
          <a:prstGeom prst="rect">
            <a:avLst/>
          </a:prstGeom>
        </p:spPr>
      </p:pic>
      <p:sp>
        <p:nvSpPr>
          <p:cNvPr name="TextBox 3" id="3"/>
          <p:cNvSpPr txBox="true"/>
          <p:nvPr/>
        </p:nvSpPr>
        <p:spPr>
          <a:xfrm rot="0">
            <a:off x="1028700" y="613842"/>
            <a:ext cx="13473797" cy="1371600"/>
          </a:xfrm>
          <a:prstGeom prst="rect">
            <a:avLst/>
          </a:prstGeom>
        </p:spPr>
        <p:txBody>
          <a:bodyPr anchor="t" rtlCol="false" tIns="0" lIns="0" bIns="0" rIns="0">
            <a:spAutoFit/>
          </a:bodyPr>
          <a:lstStyle/>
          <a:p>
            <a:pPr algn="l" marL="0" indent="0" lvl="0">
              <a:lnSpc>
                <a:spcPts val="9659"/>
              </a:lnSpc>
              <a:spcBef>
                <a:spcPct val="0"/>
              </a:spcBef>
            </a:pPr>
            <a:r>
              <a:rPr lang="en-US" sz="8049" spc="297">
                <a:solidFill>
                  <a:srgbClr val="FFDE59"/>
                </a:solidFill>
                <a:latin typeface="Arial"/>
                <a:ea typeface="Arial"/>
                <a:cs typeface="Arial"/>
                <a:sym typeface="Arial"/>
              </a:rPr>
              <a:t>Mountain Car Problemi</a:t>
            </a:r>
          </a:p>
        </p:txBody>
      </p:sp>
    </p:spTree>
  </p:cSld>
  <p:clrMapOvr>
    <a:masterClrMapping/>
  </p:clrMapOvr>
  <p:transition spd="fast">
    <p:push dir="l"/>
  </p:transition>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120E40"/>
        </a:solidFill>
      </p:bgPr>
    </p:bg>
    <p:spTree>
      <p:nvGrpSpPr>
        <p:cNvPr id="1" name=""/>
        <p:cNvGrpSpPr/>
        <p:nvPr/>
      </p:nvGrpSpPr>
      <p:grpSpPr>
        <a:xfrm>
          <a:off x="0" y="0"/>
          <a:ext cx="0" cy="0"/>
          <a:chOff x="0" y="0"/>
          <a:chExt cx="0" cy="0"/>
        </a:xfrm>
      </p:grpSpPr>
      <p:sp>
        <p:nvSpPr>
          <p:cNvPr name="Freeform 2" id="2"/>
          <p:cNvSpPr/>
          <p:nvPr/>
        </p:nvSpPr>
        <p:spPr>
          <a:xfrm flipH="false" flipV="false" rot="0">
            <a:off x="11214948" y="7661091"/>
            <a:ext cx="7243887" cy="2625909"/>
          </a:xfrm>
          <a:custGeom>
            <a:avLst/>
            <a:gdLst/>
            <a:ahLst/>
            <a:cxnLst/>
            <a:rect r="r" b="b" t="t" l="l"/>
            <a:pathLst>
              <a:path h="2625909" w="7243887">
                <a:moveTo>
                  <a:pt x="0" y="0"/>
                </a:moveTo>
                <a:lnTo>
                  <a:pt x="7243887" y="0"/>
                </a:lnTo>
                <a:lnTo>
                  <a:pt x="7243887" y="2625909"/>
                </a:lnTo>
                <a:lnTo>
                  <a:pt x="0" y="2625909"/>
                </a:lnTo>
                <a:lnTo>
                  <a:pt x="0" y="0"/>
                </a:lnTo>
                <a:close/>
              </a:path>
            </a:pathLst>
          </a:custGeom>
          <a:blipFill>
            <a:blip r:embed="rId2"/>
            <a:stretch>
              <a:fillRect l="0" t="0" r="0" b="0"/>
            </a:stretch>
          </a:blipFill>
        </p:spPr>
      </p:sp>
      <p:sp>
        <p:nvSpPr>
          <p:cNvPr name="TextBox 3" id="3"/>
          <p:cNvSpPr txBox="true"/>
          <p:nvPr/>
        </p:nvSpPr>
        <p:spPr>
          <a:xfrm rot="0">
            <a:off x="1028700" y="2310838"/>
            <a:ext cx="16447898" cy="6212092"/>
          </a:xfrm>
          <a:prstGeom prst="rect">
            <a:avLst/>
          </a:prstGeom>
        </p:spPr>
        <p:txBody>
          <a:bodyPr anchor="t" rtlCol="false" tIns="0" lIns="0" bIns="0" rIns="0">
            <a:spAutoFit/>
          </a:bodyPr>
          <a:lstStyle/>
          <a:p>
            <a:pPr algn="l">
              <a:lnSpc>
                <a:spcPts val="4101"/>
              </a:lnSpc>
            </a:pPr>
            <a:r>
              <a:rPr lang="en-US" sz="2929" spc="114" b="true">
                <a:solidFill>
                  <a:srgbClr val="F6F6F7"/>
                </a:solidFill>
                <a:latin typeface="Arial Bold"/>
                <a:ea typeface="Arial Bold"/>
                <a:cs typeface="Arial Bold"/>
                <a:sym typeface="Arial Bold"/>
              </a:rPr>
              <a:t>PPO:</a:t>
            </a:r>
            <a:r>
              <a:rPr lang="en-US" sz="2929" spc="114">
                <a:solidFill>
                  <a:srgbClr val="F6F6F7"/>
                </a:solidFill>
                <a:latin typeface="Arial"/>
                <a:ea typeface="Arial"/>
                <a:cs typeface="Arial"/>
                <a:sym typeface="Arial"/>
              </a:rPr>
              <a:t> Mountain Car probleminde PPO’nun sınırlayıcı politika güncellemeleri, özellikle vadinin iki tarafındaki hareketlerdeki küçük değişiklikler nedeniyle avantaj sağlar.</a:t>
            </a:r>
          </a:p>
          <a:p>
            <a:pPr algn="l">
              <a:lnSpc>
                <a:spcPts val="4101"/>
              </a:lnSpc>
            </a:pPr>
            <a:r>
              <a:rPr lang="en-US" sz="2929" spc="114" b="true">
                <a:solidFill>
                  <a:srgbClr val="F6F6F7"/>
                </a:solidFill>
                <a:latin typeface="Arial Bold"/>
                <a:ea typeface="Arial Bold"/>
                <a:cs typeface="Arial Bold"/>
                <a:sym typeface="Arial Bold"/>
              </a:rPr>
              <a:t>SAC: </a:t>
            </a:r>
            <a:r>
              <a:rPr lang="en-US" sz="2929" spc="114">
                <a:solidFill>
                  <a:srgbClr val="F6F6F7"/>
                </a:solidFill>
                <a:latin typeface="Arial"/>
                <a:ea typeface="Arial"/>
                <a:cs typeface="Arial"/>
                <a:sym typeface="Arial"/>
              </a:rPr>
              <a:t>Mountain Car probleminde yeni hareketler keşfetmesini kolaylaştırır. Özellikle entropi temelli ödüllendirme, aracın vadinin sol tarafına doğru tekrar gitmesini teşvik ederek maksimum momentum kazanmasını sağlar.</a:t>
            </a:r>
          </a:p>
          <a:p>
            <a:pPr algn="l">
              <a:lnSpc>
                <a:spcPts val="4101"/>
              </a:lnSpc>
            </a:pPr>
            <a:r>
              <a:rPr lang="en-US" sz="2929" spc="114" b="true">
                <a:solidFill>
                  <a:srgbClr val="F6F6F7"/>
                </a:solidFill>
                <a:latin typeface="Arial Bold"/>
                <a:ea typeface="Arial Bold"/>
                <a:cs typeface="Arial Bold"/>
                <a:sym typeface="Arial Bold"/>
              </a:rPr>
              <a:t>DDPG: </a:t>
            </a:r>
            <a:r>
              <a:rPr lang="en-US" sz="2929" spc="114">
                <a:solidFill>
                  <a:srgbClr val="F6F6F7"/>
                </a:solidFill>
                <a:latin typeface="Arial"/>
                <a:ea typeface="Arial"/>
                <a:cs typeface="Arial"/>
                <a:sym typeface="Arial"/>
              </a:rPr>
              <a:t>Mountain Car probleminde aracın momentum kazanmak için ihtiyaç duyduğu hassas hareketleri belirleyebilir. DDPG’nin aktör-eleştirmen yapısı, aracın her iki yamaçtaki hareketini değerlendirerek hassas manevraları öğrenmesini sağlar.</a:t>
            </a:r>
          </a:p>
          <a:p>
            <a:pPr algn="l">
              <a:lnSpc>
                <a:spcPts val="4101"/>
              </a:lnSpc>
            </a:pPr>
            <a:r>
              <a:rPr lang="en-US" sz="2929" spc="114">
                <a:solidFill>
                  <a:srgbClr val="F6F6F7"/>
                </a:solidFill>
                <a:latin typeface="Arial"/>
                <a:ea typeface="Arial"/>
                <a:cs typeface="Arial"/>
                <a:sym typeface="Arial"/>
              </a:rPr>
              <a:t>Bu algoritmaların Mountain Car problemine uygulanması, robotik kontrol ve dengeleme problemleri üzerinde başarıyla uygulanabileceğine dair kanıt sağlamaktadır.</a:t>
            </a:r>
          </a:p>
          <a:p>
            <a:pPr algn="l">
              <a:lnSpc>
                <a:spcPts val="4101"/>
              </a:lnSpc>
            </a:pPr>
          </a:p>
          <a:p>
            <a:pPr algn="l" marL="0" indent="0" lvl="0">
              <a:lnSpc>
                <a:spcPts val="4101"/>
              </a:lnSpc>
              <a:spcBef>
                <a:spcPct val="0"/>
              </a:spcBef>
            </a:pPr>
          </a:p>
        </p:txBody>
      </p:sp>
      <p:sp>
        <p:nvSpPr>
          <p:cNvPr name="TextBox 4" id="4"/>
          <p:cNvSpPr txBox="true"/>
          <p:nvPr/>
        </p:nvSpPr>
        <p:spPr>
          <a:xfrm rot="0">
            <a:off x="1028700" y="866775"/>
            <a:ext cx="16447898" cy="1558363"/>
          </a:xfrm>
          <a:prstGeom prst="rect">
            <a:avLst/>
          </a:prstGeom>
        </p:spPr>
        <p:txBody>
          <a:bodyPr anchor="t" rtlCol="false" tIns="0" lIns="0" bIns="0" rIns="0">
            <a:spAutoFit/>
          </a:bodyPr>
          <a:lstStyle/>
          <a:p>
            <a:pPr algn="l">
              <a:lnSpc>
                <a:spcPts val="5980"/>
              </a:lnSpc>
            </a:pPr>
            <a:r>
              <a:rPr lang="en-US" sz="4272" spc="166" b="true">
                <a:solidFill>
                  <a:srgbClr val="FFDE59"/>
                </a:solidFill>
                <a:latin typeface="Arial Bold"/>
                <a:ea typeface="Arial Bold"/>
                <a:cs typeface="Arial Bold"/>
                <a:sym typeface="Arial Bold"/>
              </a:rPr>
              <a:t>Seçilen Algoritma ve Problem Hakkında Yapılan Çalışmalar</a:t>
            </a:r>
          </a:p>
          <a:p>
            <a:pPr algn="l" marL="0" indent="0" lvl="0">
              <a:lnSpc>
                <a:spcPts val="5980"/>
              </a:lnSpc>
              <a:spcBef>
                <a:spcPct val="0"/>
              </a:spcBef>
            </a:pPr>
          </a:p>
        </p:txBody>
      </p:sp>
    </p:spTree>
  </p:cSld>
  <p:clrMapOvr>
    <a:masterClrMapping/>
  </p:clrMapOvr>
  <p:transition spd="fast">
    <p:push dir="l"/>
  </p:transition>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120E4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2509185"/>
            <a:chOff x="0" y="0"/>
            <a:chExt cx="2833290" cy="388738"/>
          </a:xfrm>
        </p:grpSpPr>
        <p:sp>
          <p:nvSpPr>
            <p:cNvPr name="Freeform 3" id="3"/>
            <p:cNvSpPr/>
            <p:nvPr/>
          </p:nvSpPr>
          <p:spPr>
            <a:xfrm flipH="false" flipV="false" rot="0">
              <a:off x="0" y="0"/>
              <a:ext cx="2833290" cy="388738"/>
            </a:xfrm>
            <a:custGeom>
              <a:avLst/>
              <a:gdLst/>
              <a:ahLst/>
              <a:cxnLst/>
              <a:rect r="r" b="b" t="t" l="l"/>
              <a:pathLst>
                <a:path h="388738" w="2833290">
                  <a:moveTo>
                    <a:pt x="0" y="0"/>
                  </a:moveTo>
                  <a:lnTo>
                    <a:pt x="2833290" y="0"/>
                  </a:lnTo>
                  <a:lnTo>
                    <a:pt x="2833290" y="388738"/>
                  </a:lnTo>
                  <a:lnTo>
                    <a:pt x="0" y="388738"/>
                  </a:lnTo>
                  <a:close/>
                </a:path>
              </a:pathLst>
            </a:custGeom>
            <a:blipFill>
              <a:blip r:embed="rId2"/>
              <a:stretch>
                <a:fillRect l="0" t="-154986" r="0" b="-154986"/>
              </a:stretch>
            </a:blipFill>
          </p:spPr>
        </p:sp>
      </p:grpSp>
      <p:sp>
        <p:nvSpPr>
          <p:cNvPr name="TextBox 4" id="4"/>
          <p:cNvSpPr txBox="true"/>
          <p:nvPr/>
        </p:nvSpPr>
        <p:spPr>
          <a:xfrm rot="0">
            <a:off x="-1146659" y="3193226"/>
            <a:ext cx="16437946" cy="2167890"/>
          </a:xfrm>
          <a:prstGeom prst="rect">
            <a:avLst/>
          </a:prstGeom>
        </p:spPr>
        <p:txBody>
          <a:bodyPr anchor="t" rtlCol="false" tIns="0" lIns="0" bIns="0" rIns="0">
            <a:spAutoFit/>
          </a:bodyPr>
          <a:lstStyle/>
          <a:p>
            <a:pPr algn="ctr">
              <a:lnSpc>
                <a:spcPts val="7920"/>
              </a:lnSpc>
            </a:pPr>
            <a:r>
              <a:rPr lang="en-US" sz="7200" spc="431">
                <a:solidFill>
                  <a:srgbClr val="FFDE59"/>
                </a:solidFill>
                <a:latin typeface="Arial"/>
                <a:ea typeface="Arial"/>
                <a:cs typeface="Arial"/>
                <a:sym typeface="Arial"/>
              </a:rPr>
              <a:t>Mountain Car mantığı nedir?</a:t>
            </a:r>
          </a:p>
          <a:p>
            <a:pPr algn="ctr" marL="0" indent="0" lvl="0">
              <a:lnSpc>
                <a:spcPts val="7920"/>
              </a:lnSpc>
              <a:spcBef>
                <a:spcPct val="0"/>
              </a:spcBef>
            </a:pPr>
          </a:p>
        </p:txBody>
      </p:sp>
      <p:sp>
        <p:nvSpPr>
          <p:cNvPr name="TextBox 5" id="5"/>
          <p:cNvSpPr txBox="true"/>
          <p:nvPr/>
        </p:nvSpPr>
        <p:spPr>
          <a:xfrm rot="0">
            <a:off x="659750" y="4357088"/>
            <a:ext cx="16867442" cy="3125978"/>
          </a:xfrm>
          <a:prstGeom prst="rect">
            <a:avLst/>
          </a:prstGeom>
        </p:spPr>
        <p:txBody>
          <a:bodyPr anchor="t" rtlCol="false" tIns="0" lIns="0" bIns="0" rIns="0">
            <a:spAutoFit/>
          </a:bodyPr>
          <a:lstStyle/>
          <a:p>
            <a:pPr algn="l">
              <a:lnSpc>
                <a:spcPts val="4102"/>
              </a:lnSpc>
            </a:pPr>
            <a:r>
              <a:rPr lang="en-US" sz="2930" spc="123">
                <a:solidFill>
                  <a:srgbClr val="BECDE5"/>
                </a:solidFill>
                <a:latin typeface="Arial"/>
                <a:ea typeface="Arial"/>
                <a:cs typeface="Arial"/>
                <a:sym typeface="Arial"/>
              </a:rPr>
              <a:t>Mountain Car problemi, bir vadinin ortasında hareketsiz halde duran bir arabanın, sadece gaz ve fren kontrolü kullanarak vadinin tepesine çıkmasını sağlamayı amaçlar. Arabanın motor gücü sınırlıdır ve bu yüzden doğrudan tepeye tırmanamaz. Ajan, vadinin bir tarafında hız kazanarak diğer tarafa geçecek şekilde hareket eder ve bu salınım hareketi ile tepeye ulaşmaya çalışır.</a:t>
            </a:r>
          </a:p>
          <a:p>
            <a:pPr algn="l" marL="0" indent="0" lvl="0">
              <a:lnSpc>
                <a:spcPts val="4102"/>
              </a:lnSpc>
              <a:spcBef>
                <a:spcPct val="0"/>
              </a:spcBef>
            </a:pPr>
          </a:p>
        </p:txBody>
      </p:sp>
    </p:spTree>
  </p:cSld>
  <p:clrMapOvr>
    <a:masterClrMapping/>
  </p:clrMapOvr>
  <p:transition spd="fast">
    <p:push dir="l"/>
  </p:transition>
</p:sld>
</file>

<file path=ppt/slides/slide18.xml><?xml version="1.0" encoding="utf-8"?>
<p:sld xmlns:p="http://schemas.openxmlformats.org/presentationml/2006/main" xmlns:a="http://schemas.openxmlformats.org/drawingml/2006/main">
  <p:cSld>
    <p:bg>
      <p:bgPr>
        <a:solidFill>
          <a:srgbClr val="120E40"/>
        </a:solidFill>
      </p:bgPr>
    </p:bg>
    <p:spTree>
      <p:nvGrpSpPr>
        <p:cNvPr id="1" name=""/>
        <p:cNvGrpSpPr/>
        <p:nvPr/>
      </p:nvGrpSpPr>
      <p:grpSpPr>
        <a:xfrm>
          <a:off x="0" y="0"/>
          <a:ext cx="0" cy="0"/>
          <a:chOff x="0" y="0"/>
          <a:chExt cx="0" cy="0"/>
        </a:xfrm>
      </p:grpSpPr>
      <p:sp>
        <p:nvSpPr>
          <p:cNvPr name="TextBox 2" id="2"/>
          <p:cNvSpPr txBox="true"/>
          <p:nvPr/>
        </p:nvSpPr>
        <p:spPr>
          <a:xfrm rot="0">
            <a:off x="-1121395" y="254464"/>
            <a:ext cx="16437946" cy="2167890"/>
          </a:xfrm>
          <a:prstGeom prst="rect">
            <a:avLst/>
          </a:prstGeom>
        </p:spPr>
        <p:txBody>
          <a:bodyPr anchor="t" rtlCol="false" tIns="0" lIns="0" bIns="0" rIns="0">
            <a:spAutoFit/>
          </a:bodyPr>
          <a:lstStyle/>
          <a:p>
            <a:pPr algn="ctr">
              <a:lnSpc>
                <a:spcPts val="7920"/>
              </a:lnSpc>
            </a:pPr>
            <a:r>
              <a:rPr lang="en-US" sz="7200" spc="431">
                <a:solidFill>
                  <a:srgbClr val="FFDE59"/>
                </a:solidFill>
                <a:latin typeface="Arial"/>
                <a:ea typeface="Arial"/>
                <a:cs typeface="Arial"/>
                <a:sym typeface="Arial"/>
              </a:rPr>
              <a:t>Mountain Car sınırları nedir?</a:t>
            </a:r>
          </a:p>
          <a:p>
            <a:pPr algn="ctr" marL="0" indent="0" lvl="0">
              <a:lnSpc>
                <a:spcPts val="7920"/>
              </a:lnSpc>
              <a:spcBef>
                <a:spcPct val="0"/>
              </a:spcBef>
            </a:pPr>
          </a:p>
        </p:txBody>
      </p:sp>
      <p:sp>
        <p:nvSpPr>
          <p:cNvPr name="TextBox 3" id="3"/>
          <p:cNvSpPr txBox="true"/>
          <p:nvPr/>
        </p:nvSpPr>
        <p:spPr>
          <a:xfrm rot="0">
            <a:off x="710279" y="1503172"/>
            <a:ext cx="16867442" cy="8783828"/>
          </a:xfrm>
          <a:prstGeom prst="rect">
            <a:avLst/>
          </a:prstGeom>
        </p:spPr>
        <p:txBody>
          <a:bodyPr anchor="t" rtlCol="false" tIns="0" lIns="0" bIns="0" rIns="0">
            <a:spAutoFit/>
          </a:bodyPr>
          <a:lstStyle/>
          <a:p>
            <a:pPr algn="l">
              <a:lnSpc>
                <a:spcPts val="4102"/>
              </a:lnSpc>
            </a:pPr>
            <a:r>
              <a:rPr lang="en-US" sz="2930" spc="123">
                <a:solidFill>
                  <a:srgbClr val="BECDE5"/>
                </a:solidFill>
                <a:latin typeface="Arial"/>
                <a:ea typeface="Arial"/>
                <a:cs typeface="Arial"/>
                <a:sym typeface="Arial"/>
              </a:rPr>
              <a:t>Gözlem Alanı:</a:t>
            </a:r>
          </a:p>
          <a:p>
            <a:pPr algn="l" marL="632588" indent="-316294" lvl="1">
              <a:lnSpc>
                <a:spcPts val="4102"/>
              </a:lnSpc>
              <a:buFont typeface="Arial"/>
              <a:buChar char="•"/>
            </a:pPr>
            <a:r>
              <a:rPr lang="en-US" sz="2930" spc="123">
                <a:solidFill>
                  <a:srgbClr val="BECDE5"/>
                </a:solidFill>
                <a:latin typeface="Arial"/>
                <a:ea typeface="Arial"/>
                <a:cs typeface="Arial"/>
                <a:sym typeface="Arial"/>
              </a:rPr>
              <a:t>Arabanın pozisyonu hızı ile belirlenir. Pozisyon, vadinin iki tarafı arasında sınırlıdır.</a:t>
            </a:r>
          </a:p>
          <a:p>
            <a:pPr algn="l" marL="632588" indent="-316294" lvl="1">
              <a:lnSpc>
                <a:spcPts val="4102"/>
              </a:lnSpc>
              <a:buFont typeface="Arial"/>
              <a:buChar char="•"/>
            </a:pPr>
            <a:r>
              <a:rPr lang="en-US" sz="2930" spc="123">
                <a:solidFill>
                  <a:srgbClr val="BECDE5"/>
                </a:solidFill>
                <a:latin typeface="Arial"/>
                <a:ea typeface="Arial"/>
                <a:cs typeface="Arial"/>
                <a:sym typeface="Arial"/>
              </a:rPr>
              <a:t>Pozisyon: [−1.2,0.6][-1.2, 0.6][−1.2,0.6] arasında bir değerdir.</a:t>
            </a:r>
          </a:p>
          <a:p>
            <a:pPr algn="l" marL="632588" indent="-316294" lvl="1">
              <a:lnSpc>
                <a:spcPts val="4102"/>
              </a:lnSpc>
              <a:buFont typeface="Arial"/>
              <a:buChar char="•"/>
            </a:pPr>
            <a:r>
              <a:rPr lang="en-US" sz="2930" spc="123">
                <a:solidFill>
                  <a:srgbClr val="BECDE5"/>
                </a:solidFill>
                <a:latin typeface="Arial"/>
                <a:ea typeface="Arial"/>
                <a:cs typeface="Arial"/>
                <a:sym typeface="Arial"/>
              </a:rPr>
              <a:t>Hız: [−0.07,0.07][-0.07, 0.07][−0.07,0.07] arasında değişir.</a:t>
            </a:r>
          </a:p>
          <a:p>
            <a:pPr algn="l">
              <a:lnSpc>
                <a:spcPts val="4102"/>
              </a:lnSpc>
            </a:pPr>
            <a:r>
              <a:rPr lang="en-US" sz="2930" spc="123">
                <a:solidFill>
                  <a:srgbClr val="BECDE5"/>
                </a:solidFill>
                <a:latin typeface="Arial"/>
                <a:ea typeface="Arial"/>
                <a:cs typeface="Arial"/>
                <a:sym typeface="Arial"/>
              </a:rPr>
              <a:t>Eylem Alanı:</a:t>
            </a:r>
          </a:p>
          <a:p>
            <a:pPr algn="l" marL="632588" indent="-316294" lvl="1">
              <a:lnSpc>
                <a:spcPts val="4102"/>
              </a:lnSpc>
              <a:buFont typeface="Arial"/>
              <a:buChar char="•"/>
            </a:pPr>
            <a:r>
              <a:rPr lang="en-US" sz="2930" spc="123">
                <a:solidFill>
                  <a:srgbClr val="BECDE5"/>
                </a:solidFill>
                <a:latin typeface="Arial"/>
                <a:ea typeface="Arial"/>
                <a:cs typeface="Arial"/>
                <a:sym typeface="Arial"/>
              </a:rPr>
              <a:t>Araba için üç eylem seçeneği vardır: sola git (gaz), sağa git (gaz) ve durmak. Bu, Mountain Car problemini ayrık (discrete) hale getirir.</a:t>
            </a:r>
          </a:p>
          <a:p>
            <a:pPr algn="l">
              <a:lnSpc>
                <a:spcPts val="4102"/>
              </a:lnSpc>
            </a:pPr>
            <a:r>
              <a:rPr lang="en-US" sz="2930" spc="123">
                <a:solidFill>
                  <a:srgbClr val="BECDE5"/>
                </a:solidFill>
                <a:latin typeface="Arial"/>
                <a:ea typeface="Arial"/>
                <a:cs typeface="Arial"/>
                <a:sym typeface="Arial"/>
              </a:rPr>
              <a:t>Ödül Yapısı:</a:t>
            </a:r>
          </a:p>
          <a:p>
            <a:pPr algn="l" marL="632588" indent="-316294" lvl="1">
              <a:lnSpc>
                <a:spcPts val="4102"/>
              </a:lnSpc>
              <a:buFont typeface="Arial"/>
              <a:buChar char="•"/>
            </a:pPr>
            <a:r>
              <a:rPr lang="en-US" sz="2930" spc="123">
                <a:solidFill>
                  <a:srgbClr val="BECDE5"/>
                </a:solidFill>
                <a:latin typeface="Arial"/>
                <a:ea typeface="Arial"/>
                <a:cs typeface="Arial"/>
                <a:sym typeface="Arial"/>
              </a:rPr>
              <a:t>Tepeye ulaşmak ve belirlenen hedefi geçmek için ödüller verilmekte, aksi halde her bir adımda cezalandırılmaktadır.</a:t>
            </a:r>
          </a:p>
          <a:p>
            <a:pPr algn="l" marL="632588" indent="-316294" lvl="1">
              <a:lnSpc>
                <a:spcPts val="4102"/>
              </a:lnSpc>
              <a:buFont typeface="Arial"/>
              <a:buChar char="•"/>
            </a:pPr>
            <a:r>
              <a:rPr lang="en-US" sz="2930" spc="123">
                <a:solidFill>
                  <a:srgbClr val="BECDE5"/>
                </a:solidFill>
                <a:latin typeface="Arial"/>
                <a:ea typeface="Arial"/>
                <a:cs typeface="Arial"/>
                <a:sym typeface="Arial"/>
              </a:rPr>
              <a:t>Genellikle ajan, tepeye ulaştığında pozitif bir ödül, diğer durumlarda her adım için küçük bir negatif ödül alır. Bu, ajanı hedefe daha hızlı ulaşması için teşvik eder.</a:t>
            </a:r>
          </a:p>
          <a:p>
            <a:pPr algn="l">
              <a:lnSpc>
                <a:spcPts val="4102"/>
              </a:lnSpc>
            </a:pPr>
            <a:r>
              <a:rPr lang="en-US" sz="2930" spc="123">
                <a:solidFill>
                  <a:srgbClr val="BECDE5"/>
                </a:solidFill>
                <a:latin typeface="Arial"/>
                <a:ea typeface="Arial"/>
                <a:cs typeface="Arial"/>
                <a:sym typeface="Arial"/>
              </a:rPr>
              <a:t>Sonlandırma Kriteri:</a:t>
            </a:r>
          </a:p>
          <a:p>
            <a:pPr algn="l" marL="632588" indent="-316294" lvl="1">
              <a:lnSpc>
                <a:spcPts val="4102"/>
              </a:lnSpc>
              <a:buFont typeface="Arial"/>
              <a:buChar char="•"/>
            </a:pPr>
            <a:r>
              <a:rPr lang="en-US" sz="2930" spc="123">
                <a:solidFill>
                  <a:srgbClr val="BECDE5"/>
                </a:solidFill>
                <a:latin typeface="Arial"/>
                <a:ea typeface="Arial"/>
                <a:cs typeface="Arial"/>
                <a:sym typeface="Arial"/>
              </a:rPr>
              <a:t>Ajan belirlenen pozisyona (tepeye) ulaştığında veya maksimum adım sınırına geldiğinde görev sona erer.</a:t>
            </a:r>
          </a:p>
          <a:p>
            <a:pPr algn="l">
              <a:lnSpc>
                <a:spcPts val="4102"/>
              </a:lnSpc>
            </a:pPr>
          </a:p>
          <a:p>
            <a:pPr algn="l" marL="0" indent="0" lvl="0">
              <a:lnSpc>
                <a:spcPts val="4102"/>
              </a:lnSpc>
              <a:spcBef>
                <a:spcPct val="0"/>
              </a:spcBef>
            </a:pPr>
          </a:p>
        </p:txBody>
      </p:sp>
    </p:spTree>
  </p:cSld>
  <p:clrMapOvr>
    <a:masterClrMapping/>
  </p:clrMapOvr>
  <p:transition spd="fast">
    <p:push dir="l"/>
  </p:transition>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120E4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2509185"/>
            <a:chOff x="0" y="0"/>
            <a:chExt cx="2833290" cy="388738"/>
          </a:xfrm>
        </p:grpSpPr>
        <p:sp>
          <p:nvSpPr>
            <p:cNvPr name="Freeform 3" id="3"/>
            <p:cNvSpPr/>
            <p:nvPr/>
          </p:nvSpPr>
          <p:spPr>
            <a:xfrm flipH="false" flipV="false" rot="0">
              <a:off x="0" y="0"/>
              <a:ext cx="2833290" cy="388738"/>
            </a:xfrm>
            <a:custGeom>
              <a:avLst/>
              <a:gdLst/>
              <a:ahLst/>
              <a:cxnLst/>
              <a:rect r="r" b="b" t="t" l="l"/>
              <a:pathLst>
                <a:path h="388738" w="2833290">
                  <a:moveTo>
                    <a:pt x="0" y="0"/>
                  </a:moveTo>
                  <a:lnTo>
                    <a:pt x="2833290" y="0"/>
                  </a:lnTo>
                  <a:lnTo>
                    <a:pt x="2833290" y="388738"/>
                  </a:lnTo>
                  <a:lnTo>
                    <a:pt x="0" y="388738"/>
                  </a:lnTo>
                  <a:close/>
                </a:path>
              </a:pathLst>
            </a:custGeom>
            <a:blipFill>
              <a:blip r:embed="rId2"/>
              <a:stretch>
                <a:fillRect l="0" t="-154986" r="0" b="-154986"/>
              </a:stretch>
            </a:blipFill>
          </p:spPr>
        </p:sp>
      </p:grpSp>
      <p:sp>
        <p:nvSpPr>
          <p:cNvPr name="TextBox 4" id="4"/>
          <p:cNvSpPr txBox="true"/>
          <p:nvPr/>
        </p:nvSpPr>
        <p:spPr>
          <a:xfrm rot="0">
            <a:off x="293415" y="2975610"/>
            <a:ext cx="16437946" cy="2167890"/>
          </a:xfrm>
          <a:prstGeom prst="rect">
            <a:avLst/>
          </a:prstGeom>
        </p:spPr>
        <p:txBody>
          <a:bodyPr anchor="t" rtlCol="false" tIns="0" lIns="0" bIns="0" rIns="0">
            <a:spAutoFit/>
          </a:bodyPr>
          <a:lstStyle/>
          <a:p>
            <a:pPr algn="ctr">
              <a:lnSpc>
                <a:spcPts val="7920"/>
              </a:lnSpc>
            </a:pPr>
            <a:r>
              <a:rPr lang="en-US" sz="7200" spc="431">
                <a:solidFill>
                  <a:srgbClr val="FFDE59"/>
                </a:solidFill>
                <a:latin typeface="Arial"/>
                <a:ea typeface="Arial"/>
                <a:cs typeface="Arial"/>
                <a:sym typeface="Arial"/>
              </a:rPr>
              <a:t>Mountain Car ayrık mı , sürekli mi?</a:t>
            </a:r>
          </a:p>
          <a:p>
            <a:pPr algn="ctr" marL="0" indent="0" lvl="0">
              <a:lnSpc>
                <a:spcPts val="7920"/>
              </a:lnSpc>
              <a:spcBef>
                <a:spcPct val="0"/>
              </a:spcBef>
            </a:pPr>
          </a:p>
        </p:txBody>
      </p:sp>
      <p:sp>
        <p:nvSpPr>
          <p:cNvPr name="TextBox 5" id="5"/>
          <p:cNvSpPr txBox="true"/>
          <p:nvPr/>
        </p:nvSpPr>
        <p:spPr>
          <a:xfrm rot="0">
            <a:off x="710279" y="4377823"/>
            <a:ext cx="16867442" cy="3640328"/>
          </a:xfrm>
          <a:prstGeom prst="rect">
            <a:avLst/>
          </a:prstGeom>
        </p:spPr>
        <p:txBody>
          <a:bodyPr anchor="t" rtlCol="false" tIns="0" lIns="0" bIns="0" rIns="0">
            <a:spAutoFit/>
          </a:bodyPr>
          <a:lstStyle/>
          <a:p>
            <a:pPr algn="l">
              <a:lnSpc>
                <a:spcPts val="4102"/>
              </a:lnSpc>
            </a:pPr>
            <a:r>
              <a:rPr lang="en-US" sz="2930" spc="123">
                <a:solidFill>
                  <a:srgbClr val="BECDE5"/>
                </a:solidFill>
                <a:latin typeface="Arial"/>
                <a:ea typeface="Arial"/>
                <a:cs typeface="Arial"/>
                <a:sym typeface="Arial"/>
              </a:rPr>
              <a:t>Mountain Car probleminin eylem alanı ayrık bir yapıya sahiptir. Ajanın üç farklı eylemden birini seçebilmesi, problemi ayrık hale getirir. Ancak, bazı uygulamalarda bu problem sürekli eylem alanına genişletilebilir, bu durumda araba hızını sürekli bir şekilde ayarlayabilir. Ancak klasik Mountain Car ortamında, eylemler ayrık olarak tanımlanır.</a:t>
            </a:r>
          </a:p>
          <a:p>
            <a:pPr algn="l">
              <a:lnSpc>
                <a:spcPts val="4102"/>
              </a:lnSpc>
            </a:pPr>
          </a:p>
          <a:p>
            <a:pPr algn="l">
              <a:lnSpc>
                <a:spcPts val="4102"/>
              </a:lnSpc>
            </a:pPr>
          </a:p>
          <a:p>
            <a:pPr algn="l" marL="0" indent="0" lvl="0">
              <a:lnSpc>
                <a:spcPts val="4102"/>
              </a:lnSpc>
              <a:spcBef>
                <a:spcPct val="0"/>
              </a:spcBef>
            </a:pPr>
          </a:p>
        </p:txBody>
      </p:sp>
    </p:spTree>
  </p:cSld>
  <p:clrMapOvr>
    <a:masterClrMapping/>
  </p:clrMapOvr>
  <p:transition spd="fast">
    <p:push dir="l"/>
  </p:transition>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20E40"/>
        </a:solidFill>
      </p:bgPr>
    </p:bg>
    <p:spTree>
      <p:nvGrpSpPr>
        <p:cNvPr id="1" name=""/>
        <p:cNvGrpSpPr/>
        <p:nvPr/>
      </p:nvGrpSpPr>
      <p:grpSpPr>
        <a:xfrm>
          <a:off x="0" y="0"/>
          <a:ext cx="0" cy="0"/>
          <a:chOff x="0" y="0"/>
          <a:chExt cx="0" cy="0"/>
        </a:xfrm>
      </p:grpSpPr>
      <p:grpSp>
        <p:nvGrpSpPr>
          <p:cNvPr name="Group 2" id="2"/>
          <p:cNvGrpSpPr/>
          <p:nvPr/>
        </p:nvGrpSpPr>
        <p:grpSpPr>
          <a:xfrm rot="0">
            <a:off x="1028700" y="793769"/>
            <a:ext cx="5994280" cy="8638793"/>
            <a:chOff x="0" y="0"/>
            <a:chExt cx="918396" cy="1323567"/>
          </a:xfrm>
        </p:grpSpPr>
        <p:sp>
          <p:nvSpPr>
            <p:cNvPr name="Freeform 3" id="3"/>
            <p:cNvSpPr/>
            <p:nvPr/>
          </p:nvSpPr>
          <p:spPr>
            <a:xfrm flipH="false" flipV="false" rot="0">
              <a:off x="0" y="0"/>
              <a:ext cx="918396" cy="1323567"/>
            </a:xfrm>
            <a:custGeom>
              <a:avLst/>
              <a:gdLst/>
              <a:ahLst/>
              <a:cxnLst/>
              <a:rect r="r" b="b" t="t" l="l"/>
              <a:pathLst>
                <a:path h="1323567" w="918396">
                  <a:moveTo>
                    <a:pt x="0" y="0"/>
                  </a:moveTo>
                  <a:lnTo>
                    <a:pt x="918396" y="0"/>
                  </a:lnTo>
                  <a:lnTo>
                    <a:pt x="918396" y="1323567"/>
                  </a:lnTo>
                  <a:lnTo>
                    <a:pt x="0" y="1323567"/>
                  </a:lnTo>
                  <a:close/>
                </a:path>
              </a:pathLst>
            </a:custGeom>
            <a:blipFill>
              <a:blip r:embed="rId2"/>
              <a:stretch>
                <a:fillRect l="-64628" t="0" r="-51277" b="0"/>
              </a:stretch>
            </a:blipFill>
          </p:spPr>
        </p:sp>
      </p:grpSp>
      <p:sp>
        <p:nvSpPr>
          <p:cNvPr name="TextBox 4" id="4"/>
          <p:cNvSpPr txBox="true"/>
          <p:nvPr/>
        </p:nvSpPr>
        <p:spPr>
          <a:xfrm rot="0">
            <a:off x="7885498" y="813149"/>
            <a:ext cx="4376402" cy="883081"/>
          </a:xfrm>
          <a:prstGeom prst="rect">
            <a:avLst/>
          </a:prstGeom>
        </p:spPr>
        <p:txBody>
          <a:bodyPr anchor="t" rtlCol="false" tIns="0" lIns="0" bIns="0" rIns="0">
            <a:spAutoFit/>
          </a:bodyPr>
          <a:lstStyle/>
          <a:p>
            <a:pPr algn="l">
              <a:lnSpc>
                <a:spcPts val="5952"/>
              </a:lnSpc>
            </a:pPr>
            <a:r>
              <a:rPr lang="en-US" b="true" sz="5357" spc="198">
                <a:solidFill>
                  <a:srgbClr val="FFDE59"/>
                </a:solidFill>
                <a:latin typeface="Arial Bold"/>
                <a:ea typeface="Arial Bold"/>
                <a:cs typeface="Arial Bold"/>
                <a:sym typeface="Arial Bold"/>
              </a:rPr>
              <a:t>İÇERİK </a:t>
            </a:r>
          </a:p>
        </p:txBody>
      </p:sp>
      <p:sp>
        <p:nvSpPr>
          <p:cNvPr name="TextBox 5" id="5"/>
          <p:cNvSpPr txBox="true"/>
          <p:nvPr/>
        </p:nvSpPr>
        <p:spPr>
          <a:xfrm rot="0">
            <a:off x="7909159" y="1543830"/>
            <a:ext cx="8705482" cy="11076956"/>
          </a:xfrm>
          <a:prstGeom prst="rect">
            <a:avLst/>
          </a:prstGeom>
        </p:spPr>
        <p:txBody>
          <a:bodyPr anchor="t" rtlCol="false" tIns="0" lIns="0" bIns="0" rIns="0">
            <a:spAutoFit/>
          </a:bodyPr>
          <a:lstStyle/>
          <a:p>
            <a:pPr algn="l">
              <a:lnSpc>
                <a:spcPts val="3657"/>
              </a:lnSpc>
            </a:pPr>
            <a:r>
              <a:rPr lang="en-US" sz="2234" spc="163">
                <a:solidFill>
                  <a:srgbClr val="F6F6F7"/>
                </a:solidFill>
                <a:latin typeface="Arial"/>
                <a:ea typeface="Arial"/>
                <a:cs typeface="Arial"/>
                <a:sym typeface="Arial"/>
              </a:rPr>
              <a:t>Proximal Policy Optimization (PPO)</a:t>
            </a:r>
          </a:p>
          <a:p>
            <a:pPr algn="l">
              <a:lnSpc>
                <a:spcPts val="3657"/>
              </a:lnSpc>
            </a:pPr>
            <a:r>
              <a:rPr lang="en-US" sz="2234" spc="163">
                <a:solidFill>
                  <a:srgbClr val="F6F6F7"/>
                </a:solidFill>
                <a:latin typeface="Arial"/>
                <a:ea typeface="Arial"/>
                <a:cs typeface="Arial"/>
                <a:sym typeface="Arial"/>
              </a:rPr>
              <a:t>PPO Sözde Kodu ve UML Diyagramı</a:t>
            </a:r>
          </a:p>
          <a:p>
            <a:pPr algn="l">
              <a:lnSpc>
                <a:spcPts val="3657"/>
              </a:lnSpc>
            </a:pPr>
            <a:r>
              <a:rPr lang="en-US" sz="2234" spc="163">
                <a:solidFill>
                  <a:srgbClr val="F6F6F7"/>
                </a:solidFill>
                <a:latin typeface="Arial"/>
                <a:ea typeface="Arial"/>
                <a:cs typeface="Arial"/>
                <a:sym typeface="Arial"/>
              </a:rPr>
              <a:t>Soft Actor-Critic (SAC)</a:t>
            </a:r>
          </a:p>
          <a:p>
            <a:pPr algn="l">
              <a:lnSpc>
                <a:spcPts val="3657"/>
              </a:lnSpc>
            </a:pPr>
            <a:r>
              <a:rPr lang="en-US" sz="2234" spc="163">
                <a:solidFill>
                  <a:srgbClr val="F6F6F7"/>
                </a:solidFill>
                <a:latin typeface="Arial"/>
                <a:ea typeface="Arial"/>
                <a:cs typeface="Arial"/>
                <a:sym typeface="Arial"/>
              </a:rPr>
              <a:t>SAC Sözde Kodu ve UML Diyagramı</a:t>
            </a:r>
          </a:p>
          <a:p>
            <a:pPr algn="l">
              <a:lnSpc>
                <a:spcPts val="3657"/>
              </a:lnSpc>
            </a:pPr>
            <a:r>
              <a:rPr lang="en-US" sz="2234" spc="163">
                <a:solidFill>
                  <a:srgbClr val="F6F6F7"/>
                </a:solidFill>
                <a:latin typeface="Arial"/>
                <a:ea typeface="Arial"/>
                <a:cs typeface="Arial"/>
                <a:sym typeface="Arial"/>
              </a:rPr>
              <a:t>Deep Deterministic Policy Gradient (DDPG)</a:t>
            </a:r>
          </a:p>
          <a:p>
            <a:pPr algn="l">
              <a:lnSpc>
                <a:spcPts val="3657"/>
              </a:lnSpc>
            </a:pPr>
            <a:r>
              <a:rPr lang="en-US" sz="2234" spc="163">
                <a:solidFill>
                  <a:srgbClr val="F6F6F7"/>
                </a:solidFill>
                <a:latin typeface="Arial"/>
                <a:ea typeface="Arial"/>
                <a:cs typeface="Arial"/>
                <a:sym typeface="Arial"/>
              </a:rPr>
              <a:t>DDPG Sözde Kodu ve UML Dİyagramı</a:t>
            </a:r>
          </a:p>
          <a:p>
            <a:pPr algn="l">
              <a:lnSpc>
                <a:spcPts val="3657"/>
              </a:lnSpc>
            </a:pPr>
            <a:r>
              <a:rPr lang="en-US" sz="2234" spc="163">
                <a:solidFill>
                  <a:srgbClr val="F6F6F7"/>
                </a:solidFill>
                <a:latin typeface="Arial"/>
                <a:ea typeface="Arial"/>
                <a:cs typeface="Arial"/>
                <a:sym typeface="Arial"/>
              </a:rPr>
              <a:t>Q-Değeri Hesaplama Farkları</a:t>
            </a:r>
          </a:p>
          <a:p>
            <a:pPr algn="l">
              <a:lnSpc>
                <a:spcPts val="3657"/>
              </a:lnSpc>
            </a:pPr>
            <a:r>
              <a:rPr lang="en-US" sz="2234" spc="163">
                <a:solidFill>
                  <a:srgbClr val="F6F6F7"/>
                </a:solidFill>
                <a:latin typeface="Arial"/>
                <a:ea typeface="Arial"/>
                <a:cs typeface="Arial"/>
                <a:sym typeface="Arial"/>
              </a:rPr>
              <a:t>Mountain Car Problemi</a:t>
            </a:r>
          </a:p>
          <a:p>
            <a:pPr algn="l">
              <a:lnSpc>
                <a:spcPts val="3657"/>
              </a:lnSpc>
            </a:pPr>
            <a:r>
              <a:rPr lang="en-US" sz="2234" spc="163">
                <a:solidFill>
                  <a:srgbClr val="F6F6F7"/>
                </a:solidFill>
                <a:latin typeface="Arial"/>
                <a:ea typeface="Arial"/>
                <a:cs typeface="Arial"/>
                <a:sym typeface="Arial"/>
              </a:rPr>
              <a:t>Seçilen Algoritma ve Problem Hakkında Yapılan Çalışmalar</a:t>
            </a:r>
          </a:p>
          <a:p>
            <a:pPr algn="l">
              <a:lnSpc>
                <a:spcPts val="3657"/>
              </a:lnSpc>
            </a:pPr>
            <a:r>
              <a:rPr lang="en-US" sz="2234" spc="163">
                <a:solidFill>
                  <a:srgbClr val="F6F6F7"/>
                </a:solidFill>
                <a:latin typeface="Arial"/>
                <a:ea typeface="Arial"/>
                <a:cs typeface="Arial"/>
                <a:sym typeface="Arial"/>
              </a:rPr>
              <a:t>Mountain Car mantığı nedir?</a:t>
            </a:r>
          </a:p>
          <a:p>
            <a:pPr algn="l">
              <a:lnSpc>
                <a:spcPts val="3657"/>
              </a:lnSpc>
            </a:pPr>
            <a:r>
              <a:rPr lang="en-US" sz="2234" spc="163">
                <a:solidFill>
                  <a:srgbClr val="F6F6F7"/>
                </a:solidFill>
                <a:latin typeface="Arial"/>
                <a:ea typeface="Arial"/>
                <a:cs typeface="Arial"/>
                <a:sym typeface="Arial"/>
              </a:rPr>
              <a:t>Mountain Car Sınırları Nedir?</a:t>
            </a:r>
          </a:p>
          <a:p>
            <a:pPr algn="l">
              <a:lnSpc>
                <a:spcPts val="3657"/>
              </a:lnSpc>
            </a:pPr>
            <a:r>
              <a:rPr lang="en-US" sz="2234" spc="163">
                <a:solidFill>
                  <a:srgbClr val="F6F6F7"/>
                </a:solidFill>
                <a:latin typeface="Arial"/>
                <a:ea typeface="Arial"/>
                <a:cs typeface="Arial"/>
                <a:sym typeface="Arial"/>
              </a:rPr>
              <a:t>Mountain Car Ayrık mı Sürekli mi?</a:t>
            </a:r>
          </a:p>
          <a:p>
            <a:pPr algn="l">
              <a:lnSpc>
                <a:spcPts val="3657"/>
              </a:lnSpc>
            </a:pPr>
            <a:r>
              <a:rPr lang="en-US" sz="2234" spc="163">
                <a:solidFill>
                  <a:srgbClr val="F6F6F7"/>
                </a:solidFill>
                <a:latin typeface="Arial"/>
                <a:ea typeface="Arial"/>
                <a:cs typeface="Arial"/>
                <a:sym typeface="Arial"/>
              </a:rPr>
              <a:t>Half Cheetah Problemi</a:t>
            </a:r>
          </a:p>
          <a:p>
            <a:pPr algn="l">
              <a:lnSpc>
                <a:spcPts val="3657"/>
              </a:lnSpc>
            </a:pPr>
            <a:r>
              <a:rPr lang="en-US" sz="2234" spc="163">
                <a:solidFill>
                  <a:srgbClr val="F6F6F7"/>
                </a:solidFill>
                <a:latin typeface="Arial"/>
                <a:ea typeface="Arial"/>
                <a:cs typeface="Arial"/>
                <a:sym typeface="Arial"/>
              </a:rPr>
              <a:t>Seçilen Algoritma ve Problem Hakkında Yapılan Çalışmaları</a:t>
            </a:r>
          </a:p>
          <a:p>
            <a:pPr algn="l">
              <a:lnSpc>
                <a:spcPts val="3657"/>
              </a:lnSpc>
            </a:pPr>
            <a:r>
              <a:rPr lang="en-US" sz="2234" spc="163">
                <a:solidFill>
                  <a:srgbClr val="F6F6F7"/>
                </a:solidFill>
                <a:latin typeface="Arial"/>
                <a:ea typeface="Arial"/>
                <a:cs typeface="Arial"/>
                <a:sym typeface="Arial"/>
              </a:rPr>
              <a:t>Half Cheetah mantığı nedir?</a:t>
            </a:r>
          </a:p>
          <a:p>
            <a:pPr algn="l">
              <a:lnSpc>
                <a:spcPts val="3657"/>
              </a:lnSpc>
            </a:pPr>
            <a:r>
              <a:rPr lang="en-US" sz="2234" spc="163">
                <a:solidFill>
                  <a:srgbClr val="F6F6F7"/>
                </a:solidFill>
                <a:latin typeface="Arial"/>
                <a:ea typeface="Arial"/>
                <a:cs typeface="Arial"/>
                <a:sym typeface="Arial"/>
              </a:rPr>
              <a:t>Half Cheetah Sınırları Nedir?</a:t>
            </a:r>
          </a:p>
          <a:p>
            <a:pPr algn="l">
              <a:lnSpc>
                <a:spcPts val="3657"/>
              </a:lnSpc>
            </a:pPr>
            <a:r>
              <a:rPr lang="en-US" sz="2234" spc="163">
                <a:solidFill>
                  <a:srgbClr val="F6F6F7"/>
                </a:solidFill>
                <a:latin typeface="Arial"/>
                <a:ea typeface="Arial"/>
                <a:cs typeface="Arial"/>
                <a:sym typeface="Arial"/>
              </a:rPr>
              <a:t>Half Cheetah Ayrık mı Sürekli mi?</a:t>
            </a:r>
          </a:p>
          <a:p>
            <a:pPr algn="l">
              <a:lnSpc>
                <a:spcPts val="3657"/>
              </a:lnSpc>
            </a:pPr>
          </a:p>
          <a:p>
            <a:pPr algn="l">
              <a:lnSpc>
                <a:spcPts val="3657"/>
              </a:lnSpc>
            </a:pPr>
          </a:p>
          <a:p>
            <a:pPr algn="l">
              <a:lnSpc>
                <a:spcPts val="3657"/>
              </a:lnSpc>
            </a:pPr>
          </a:p>
          <a:p>
            <a:pPr algn="l">
              <a:lnSpc>
                <a:spcPts val="3657"/>
              </a:lnSpc>
            </a:pPr>
          </a:p>
          <a:p>
            <a:pPr algn="l">
              <a:lnSpc>
                <a:spcPts val="3657"/>
              </a:lnSpc>
            </a:pPr>
          </a:p>
          <a:p>
            <a:pPr algn="l">
              <a:lnSpc>
                <a:spcPts val="3657"/>
              </a:lnSpc>
            </a:pPr>
          </a:p>
          <a:p>
            <a:pPr algn="l">
              <a:lnSpc>
                <a:spcPts val="3657"/>
              </a:lnSpc>
            </a:pPr>
          </a:p>
        </p:txBody>
      </p:sp>
    </p:spTree>
  </p:cSld>
  <p:clrMapOvr>
    <a:masterClrMapping/>
  </p:clrMapOvr>
  <p:transition spd="slow">
    <p:fade/>
  </p:transition>
</p:sld>
</file>

<file path=ppt/slides/slide20.xml><?xml version="1.0" encoding="utf-8"?>
<p:sld xmlns:p="http://schemas.openxmlformats.org/presentationml/2006/main" xmlns:a="http://schemas.openxmlformats.org/drawingml/2006/main">
  <p:cSld>
    <p:bg>
      <p:bgPr>
        <a:solidFill>
          <a:srgbClr val="120E40"/>
        </a:solidFill>
      </p:bgPr>
    </p:bg>
    <p:spTree>
      <p:nvGrpSpPr>
        <p:cNvPr id="1" name=""/>
        <p:cNvGrpSpPr/>
        <p:nvPr/>
      </p:nvGrpSpPr>
      <p:grpSpPr>
        <a:xfrm>
          <a:off x="0" y="0"/>
          <a:ext cx="0" cy="0"/>
          <a:chOff x="0" y="0"/>
          <a:chExt cx="0" cy="0"/>
        </a:xfrm>
      </p:grpSpPr>
      <p:sp>
        <p:nvSpPr>
          <p:cNvPr name="TextBox 2" id="2"/>
          <p:cNvSpPr txBox="true"/>
          <p:nvPr/>
        </p:nvSpPr>
        <p:spPr>
          <a:xfrm rot="0">
            <a:off x="1028700" y="2866453"/>
            <a:ext cx="15879047" cy="4935093"/>
          </a:xfrm>
          <a:prstGeom prst="rect">
            <a:avLst/>
          </a:prstGeom>
        </p:spPr>
        <p:txBody>
          <a:bodyPr anchor="t" rtlCol="false" tIns="0" lIns="0" bIns="0" rIns="0">
            <a:spAutoFit/>
          </a:bodyPr>
          <a:lstStyle/>
          <a:p>
            <a:pPr algn="l">
              <a:lnSpc>
                <a:spcPts val="4896"/>
              </a:lnSpc>
            </a:pPr>
            <a:r>
              <a:rPr lang="en-US" sz="2400" spc="175">
                <a:solidFill>
                  <a:srgbClr val="F0F1F0"/>
                </a:solidFill>
                <a:latin typeface="Arial"/>
                <a:ea typeface="Arial"/>
                <a:cs typeface="Arial"/>
                <a:sym typeface="Arial"/>
              </a:rPr>
              <a:t>Half Cheetah problemi, robotik bir ajan olan "yarım çita" modelinin ileriye doğru koşması gereken klasik bir sürekli kontrol problemidir. Ajan, omurgası boyunca eklemlere sahip bir yarı çita gibi tasarlanmıştır ve amacı, belirli bir yöne en hızlı ve en dengeli şekilde ilerlemek için optimal bir hareket stratejisi geliştirmektir. Bu görevde, ajan hızlanmaya çalışırken hem dengeyi koruması hem de enerjiyi verimli kullanması gereklidir. Half Cheetah, sürekli kontrol problemi olarak adlandırılan problemlerin bir örneğidir ve RL algoritmalarının karmaşık hareket kontrolünü öğrenip öğrenemediğini test etmek için yaygın olarak kullanılır.</a:t>
            </a:r>
          </a:p>
          <a:p>
            <a:pPr algn="l" marL="0" indent="0" lvl="0">
              <a:lnSpc>
                <a:spcPts val="4896"/>
              </a:lnSpc>
            </a:pPr>
          </a:p>
        </p:txBody>
      </p:sp>
      <p:sp>
        <p:nvSpPr>
          <p:cNvPr name="TextBox 3" id="3"/>
          <p:cNvSpPr txBox="true"/>
          <p:nvPr/>
        </p:nvSpPr>
        <p:spPr>
          <a:xfrm rot="0">
            <a:off x="1028700" y="1252130"/>
            <a:ext cx="13473797" cy="2590800"/>
          </a:xfrm>
          <a:prstGeom prst="rect">
            <a:avLst/>
          </a:prstGeom>
        </p:spPr>
        <p:txBody>
          <a:bodyPr anchor="t" rtlCol="false" tIns="0" lIns="0" bIns="0" rIns="0">
            <a:spAutoFit/>
          </a:bodyPr>
          <a:lstStyle/>
          <a:p>
            <a:pPr algn="l">
              <a:lnSpc>
                <a:spcPts val="9659"/>
              </a:lnSpc>
            </a:pPr>
            <a:r>
              <a:rPr lang="en-US" sz="8049" spc="297">
                <a:solidFill>
                  <a:srgbClr val="FFDE59"/>
                </a:solidFill>
                <a:latin typeface="Arial"/>
                <a:ea typeface="Arial"/>
                <a:cs typeface="Arial"/>
                <a:sym typeface="Arial"/>
              </a:rPr>
              <a:t>Half Cheetah Problemi</a:t>
            </a:r>
          </a:p>
          <a:p>
            <a:pPr algn="l" marL="0" indent="0" lvl="0">
              <a:lnSpc>
                <a:spcPts val="9659"/>
              </a:lnSpc>
              <a:spcBef>
                <a:spcPct val="0"/>
              </a:spcBef>
            </a:pPr>
          </a:p>
        </p:txBody>
      </p:sp>
    </p:spTree>
  </p:cSld>
  <p:clrMapOvr>
    <a:masterClrMapping/>
  </p:clrMapOvr>
  <p:transition spd="fast">
    <p:push dir="l"/>
  </p:transition>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120E40"/>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14:trim st="14060.0000" end="28920.0000"/>
                </p14:media>
              </p:ext>
            </p:extLst>
          </p:nvPr>
        </p:nvPicPr>
        <p:blipFill>
          <a:blip r:embed="rId2"/>
          <a:srcRect l="0" t="27911" r="0" b="7089"/>
          <a:stretch>
            <a:fillRect/>
          </a:stretch>
        </p:blipFill>
        <p:spPr>
          <a:xfrm flipH="false" flipV="false" rot="0">
            <a:off x="1028700" y="2742291"/>
            <a:ext cx="10024791" cy="6516009"/>
          </a:xfrm>
          <a:prstGeom prst="rect">
            <a:avLst/>
          </a:prstGeom>
        </p:spPr>
      </p:pic>
      <p:sp>
        <p:nvSpPr>
          <p:cNvPr name="TextBox 3" id="3"/>
          <p:cNvSpPr txBox="true"/>
          <p:nvPr/>
        </p:nvSpPr>
        <p:spPr>
          <a:xfrm rot="0">
            <a:off x="1028700" y="1252130"/>
            <a:ext cx="13473797" cy="2590800"/>
          </a:xfrm>
          <a:prstGeom prst="rect">
            <a:avLst/>
          </a:prstGeom>
        </p:spPr>
        <p:txBody>
          <a:bodyPr anchor="t" rtlCol="false" tIns="0" lIns="0" bIns="0" rIns="0">
            <a:spAutoFit/>
          </a:bodyPr>
          <a:lstStyle/>
          <a:p>
            <a:pPr algn="l">
              <a:lnSpc>
                <a:spcPts val="9659"/>
              </a:lnSpc>
            </a:pPr>
            <a:r>
              <a:rPr lang="en-US" sz="8049" spc="297">
                <a:solidFill>
                  <a:srgbClr val="FFDE59"/>
                </a:solidFill>
                <a:latin typeface="Arial"/>
                <a:ea typeface="Arial"/>
                <a:cs typeface="Arial"/>
                <a:sym typeface="Arial"/>
              </a:rPr>
              <a:t>Half Cheetah Problemi</a:t>
            </a:r>
          </a:p>
          <a:p>
            <a:pPr algn="l" marL="0" indent="0" lvl="0">
              <a:lnSpc>
                <a:spcPts val="9659"/>
              </a:lnSpc>
              <a:spcBef>
                <a:spcPct val="0"/>
              </a:spcBef>
            </a:pPr>
          </a:p>
        </p:txBody>
      </p:sp>
    </p:spTree>
  </p:cSld>
  <p:clrMapOvr>
    <a:masterClrMapping/>
  </p:clrMapOvr>
  <p:transition spd="fast">
    <p:push dir="l"/>
  </p:transition>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22.xml><?xml version="1.0" encoding="utf-8"?>
<p:sld xmlns:p="http://schemas.openxmlformats.org/presentationml/2006/main" xmlns:a="http://schemas.openxmlformats.org/drawingml/2006/main">
  <p:cSld>
    <p:bg>
      <p:bgPr>
        <a:solidFill>
          <a:srgbClr val="120E40"/>
        </a:solidFill>
      </p:bgPr>
    </p:bg>
    <p:spTree>
      <p:nvGrpSpPr>
        <p:cNvPr id="1" name=""/>
        <p:cNvGrpSpPr/>
        <p:nvPr/>
      </p:nvGrpSpPr>
      <p:grpSpPr>
        <a:xfrm>
          <a:off x="0" y="0"/>
          <a:ext cx="0" cy="0"/>
          <a:chOff x="0" y="0"/>
          <a:chExt cx="0" cy="0"/>
        </a:xfrm>
      </p:grpSpPr>
      <p:sp>
        <p:nvSpPr>
          <p:cNvPr name="TextBox 2" id="2"/>
          <p:cNvSpPr txBox="true"/>
          <p:nvPr/>
        </p:nvSpPr>
        <p:spPr>
          <a:xfrm rot="0">
            <a:off x="1204477" y="3519250"/>
            <a:ext cx="15879047" cy="5554218"/>
          </a:xfrm>
          <a:prstGeom prst="rect">
            <a:avLst/>
          </a:prstGeom>
        </p:spPr>
        <p:txBody>
          <a:bodyPr anchor="t" rtlCol="false" tIns="0" lIns="0" bIns="0" rIns="0">
            <a:spAutoFit/>
          </a:bodyPr>
          <a:lstStyle/>
          <a:p>
            <a:pPr algn="l">
              <a:lnSpc>
                <a:spcPts val="4896"/>
              </a:lnSpc>
            </a:pPr>
            <a:r>
              <a:rPr lang="en-US" sz="2400" spc="175">
                <a:solidFill>
                  <a:srgbClr val="F0F1F0"/>
                </a:solidFill>
                <a:latin typeface="Arial"/>
                <a:ea typeface="Arial"/>
                <a:cs typeface="Arial"/>
                <a:sym typeface="Arial"/>
              </a:rPr>
              <a:t>HPPO (Proximal Policy Optimization): Half Cheetah gibi sürekli kontrol gerektiren ortamlarda PPO, politika tabanlı bir algoritma olarak güvenli ve dengeli öğrenmeyi sağlar. PPO’nun temel avantajı, kontrol edilen güncellemelerle modelin kararlılığını artırmasıdır; bu sayede ani davranış değişikliklerinden kaçınır. Half Cheetah ortamında, PPO’nun sağladığı bu kararlılık sayesinde, ajan her adımda dengeyi koruyarak hız kazanabilir ve sürekli iyileşen bir hareket stratejisi geliştirebilir. PPO’nun bu özellikleri, eğitim sürecini daha güvenilir hale getirir.</a:t>
            </a:r>
          </a:p>
          <a:p>
            <a:pPr algn="l">
              <a:lnSpc>
                <a:spcPts val="4896"/>
              </a:lnSpc>
            </a:pPr>
            <a:r>
              <a:rPr lang="en-US" sz="2400" spc="175">
                <a:solidFill>
                  <a:srgbClr val="F0F1F0"/>
                </a:solidFill>
                <a:latin typeface="Arial"/>
                <a:ea typeface="Arial"/>
                <a:cs typeface="Arial"/>
                <a:sym typeface="Arial"/>
              </a:rPr>
              <a:t> </a:t>
            </a:r>
          </a:p>
          <a:p>
            <a:pPr algn="l">
              <a:lnSpc>
                <a:spcPts val="4896"/>
              </a:lnSpc>
            </a:pPr>
          </a:p>
          <a:p>
            <a:pPr algn="l" marL="0" indent="0" lvl="0">
              <a:lnSpc>
                <a:spcPts val="4896"/>
              </a:lnSpc>
            </a:pPr>
          </a:p>
        </p:txBody>
      </p:sp>
      <p:sp>
        <p:nvSpPr>
          <p:cNvPr name="TextBox 3" id="3"/>
          <p:cNvSpPr txBox="true"/>
          <p:nvPr/>
        </p:nvSpPr>
        <p:spPr>
          <a:xfrm rot="0">
            <a:off x="1028700" y="812921"/>
            <a:ext cx="17259300" cy="5029200"/>
          </a:xfrm>
          <a:prstGeom prst="rect">
            <a:avLst/>
          </a:prstGeom>
        </p:spPr>
        <p:txBody>
          <a:bodyPr anchor="t" rtlCol="false" tIns="0" lIns="0" bIns="0" rIns="0">
            <a:spAutoFit/>
          </a:bodyPr>
          <a:lstStyle/>
          <a:p>
            <a:pPr algn="l">
              <a:lnSpc>
                <a:spcPts val="9659"/>
              </a:lnSpc>
            </a:pPr>
            <a:r>
              <a:rPr lang="en-US" sz="8049" spc="297">
                <a:solidFill>
                  <a:srgbClr val="FFDE59"/>
                </a:solidFill>
                <a:latin typeface="Arial"/>
                <a:ea typeface="Arial"/>
                <a:cs typeface="Arial"/>
                <a:sym typeface="Arial"/>
              </a:rPr>
              <a:t>Seçilen Algoritma ve Problem Hakkında Yapılan Çalışmaları</a:t>
            </a:r>
          </a:p>
          <a:p>
            <a:pPr algn="l">
              <a:lnSpc>
                <a:spcPts val="9659"/>
              </a:lnSpc>
            </a:pPr>
          </a:p>
          <a:p>
            <a:pPr algn="l" marL="0" indent="0" lvl="0">
              <a:lnSpc>
                <a:spcPts val="9659"/>
              </a:lnSpc>
              <a:spcBef>
                <a:spcPct val="0"/>
              </a:spcBef>
            </a:pPr>
          </a:p>
        </p:txBody>
      </p:sp>
    </p:spTree>
  </p:cSld>
  <p:clrMapOvr>
    <a:masterClrMapping/>
  </p:clrMapOvr>
  <p:transition spd="fast">
    <p:push dir="l"/>
  </p:transition>
</p:sld>
</file>

<file path=ppt/slides/slide23.xml><?xml version="1.0" encoding="utf-8"?>
<p:sld xmlns:p="http://schemas.openxmlformats.org/presentationml/2006/main" xmlns:a="http://schemas.openxmlformats.org/drawingml/2006/main">
  <p:cSld>
    <p:bg>
      <p:bgPr>
        <a:solidFill>
          <a:srgbClr val="120E40"/>
        </a:solidFill>
      </p:bgPr>
    </p:bg>
    <p:spTree>
      <p:nvGrpSpPr>
        <p:cNvPr id="1" name=""/>
        <p:cNvGrpSpPr/>
        <p:nvPr/>
      </p:nvGrpSpPr>
      <p:grpSpPr>
        <a:xfrm>
          <a:off x="0" y="0"/>
          <a:ext cx="0" cy="0"/>
          <a:chOff x="0" y="0"/>
          <a:chExt cx="0" cy="0"/>
        </a:xfrm>
      </p:grpSpPr>
      <p:sp>
        <p:nvSpPr>
          <p:cNvPr name="TextBox 2" id="2"/>
          <p:cNvSpPr txBox="true"/>
          <p:nvPr/>
        </p:nvSpPr>
        <p:spPr>
          <a:xfrm rot="0">
            <a:off x="1204477" y="3519250"/>
            <a:ext cx="15879047" cy="4315968"/>
          </a:xfrm>
          <a:prstGeom prst="rect">
            <a:avLst/>
          </a:prstGeom>
        </p:spPr>
        <p:txBody>
          <a:bodyPr anchor="t" rtlCol="false" tIns="0" lIns="0" bIns="0" rIns="0">
            <a:spAutoFit/>
          </a:bodyPr>
          <a:lstStyle/>
          <a:p>
            <a:pPr algn="l">
              <a:lnSpc>
                <a:spcPts val="4896"/>
              </a:lnSpc>
            </a:pPr>
            <a:r>
              <a:rPr lang="en-US" sz="2400" spc="175">
                <a:solidFill>
                  <a:srgbClr val="F0F1F0"/>
                </a:solidFill>
                <a:latin typeface="Arial"/>
                <a:ea typeface="Arial"/>
                <a:cs typeface="Arial"/>
                <a:sym typeface="Arial"/>
              </a:rPr>
              <a:t>DDPG (Deep Deterministic Policy Gradient): DDPG, sürekli aksiyon uzayında hareket eden ajanlar için tasarlanmış, aktör-kritik yapısına sahip bir algoritmadır. Half Cheetah gibi karmaşık ortamlarda, DDPG’nin deterministik politika yapısı, ajan için en iyi hareketi belirlemeye odaklanır ve uzun vadede istikrarlı hareketler öğrenmesine yardımcı olur. DDPG’nin bu avantajı, ajanı hızla ileri taşırken dinamik dengenin korunmasına olanak tanır. Bu algoritmanın Half Cheetah ortamında enerji verimliliğine katkı sağlayarak yüksek performans elde etmesine yardımcı olur. </a:t>
            </a:r>
          </a:p>
          <a:p>
            <a:pPr algn="l" marL="0" indent="0" lvl="0">
              <a:lnSpc>
                <a:spcPts val="4896"/>
              </a:lnSpc>
            </a:pPr>
          </a:p>
        </p:txBody>
      </p:sp>
      <p:sp>
        <p:nvSpPr>
          <p:cNvPr name="TextBox 3" id="3"/>
          <p:cNvSpPr txBox="true"/>
          <p:nvPr/>
        </p:nvSpPr>
        <p:spPr>
          <a:xfrm rot="0">
            <a:off x="1028700" y="812921"/>
            <a:ext cx="17259300" cy="5029200"/>
          </a:xfrm>
          <a:prstGeom prst="rect">
            <a:avLst/>
          </a:prstGeom>
        </p:spPr>
        <p:txBody>
          <a:bodyPr anchor="t" rtlCol="false" tIns="0" lIns="0" bIns="0" rIns="0">
            <a:spAutoFit/>
          </a:bodyPr>
          <a:lstStyle/>
          <a:p>
            <a:pPr algn="l">
              <a:lnSpc>
                <a:spcPts val="9659"/>
              </a:lnSpc>
            </a:pPr>
            <a:r>
              <a:rPr lang="en-US" sz="8049" spc="297">
                <a:solidFill>
                  <a:srgbClr val="FFDE59"/>
                </a:solidFill>
                <a:latin typeface="Arial"/>
                <a:ea typeface="Arial"/>
                <a:cs typeface="Arial"/>
                <a:sym typeface="Arial"/>
              </a:rPr>
              <a:t>Seçilen Algoritma ve Problem Hakkında Yapılan Çalışmaları</a:t>
            </a:r>
          </a:p>
          <a:p>
            <a:pPr algn="l">
              <a:lnSpc>
                <a:spcPts val="9659"/>
              </a:lnSpc>
            </a:pPr>
          </a:p>
          <a:p>
            <a:pPr algn="l" marL="0" indent="0" lvl="0">
              <a:lnSpc>
                <a:spcPts val="9659"/>
              </a:lnSpc>
              <a:spcBef>
                <a:spcPct val="0"/>
              </a:spcBef>
            </a:pPr>
          </a:p>
        </p:txBody>
      </p:sp>
    </p:spTree>
  </p:cSld>
  <p:clrMapOvr>
    <a:masterClrMapping/>
  </p:clrMapOvr>
  <p:transition spd="fast">
    <p:push dir="l"/>
  </p:transition>
</p:sld>
</file>

<file path=ppt/slides/slide24.xml><?xml version="1.0" encoding="utf-8"?>
<p:sld xmlns:p="http://schemas.openxmlformats.org/presentationml/2006/main" xmlns:a="http://schemas.openxmlformats.org/drawingml/2006/main">
  <p:cSld>
    <p:bg>
      <p:bgPr>
        <a:solidFill>
          <a:srgbClr val="120E40"/>
        </a:solidFill>
      </p:bgPr>
    </p:bg>
    <p:spTree>
      <p:nvGrpSpPr>
        <p:cNvPr id="1" name=""/>
        <p:cNvGrpSpPr/>
        <p:nvPr/>
      </p:nvGrpSpPr>
      <p:grpSpPr>
        <a:xfrm>
          <a:off x="0" y="0"/>
          <a:ext cx="0" cy="0"/>
          <a:chOff x="0" y="0"/>
          <a:chExt cx="0" cy="0"/>
        </a:xfrm>
      </p:grpSpPr>
      <p:sp>
        <p:nvSpPr>
          <p:cNvPr name="TextBox 2" id="2"/>
          <p:cNvSpPr txBox="true"/>
          <p:nvPr/>
        </p:nvSpPr>
        <p:spPr>
          <a:xfrm rot="0">
            <a:off x="1204477" y="3519250"/>
            <a:ext cx="15879047" cy="4315968"/>
          </a:xfrm>
          <a:prstGeom prst="rect">
            <a:avLst/>
          </a:prstGeom>
        </p:spPr>
        <p:txBody>
          <a:bodyPr anchor="t" rtlCol="false" tIns="0" lIns="0" bIns="0" rIns="0">
            <a:spAutoFit/>
          </a:bodyPr>
          <a:lstStyle/>
          <a:p>
            <a:pPr algn="l">
              <a:lnSpc>
                <a:spcPts val="4896"/>
              </a:lnSpc>
            </a:pPr>
            <a:r>
              <a:rPr lang="en-US" sz="2400" spc="175">
                <a:solidFill>
                  <a:srgbClr val="F0F1F0"/>
                </a:solidFill>
                <a:latin typeface="Arial"/>
                <a:ea typeface="Arial"/>
                <a:cs typeface="Arial"/>
                <a:sym typeface="Arial"/>
              </a:rPr>
              <a:t>SAC (Soft Actor-Critic): SAC, entropi bazlı bir algoritma olarak, Half Cheetah ortamında ajan için daha keşif odaklı bir strateji sağlar. Entropiyi artırarak ajanı yeni ve farklı hareketleri keşfetmeye teşvik eder. Bu durum, ajan için hareket stratejilerini zenginleştirir ve çevresel değişikliklere daha esnek yanıtlar verebilmesine yardımcı olur. SAC, Half Cheetah ortamında ajanın maksimum performansa ulaşırken denge ve hız kombinasyonunu optimize etmesine katkıda bulunur ve adaptif öğrenme süreci sağlar.</a:t>
            </a:r>
          </a:p>
          <a:p>
            <a:pPr algn="l" marL="0" indent="0" lvl="0">
              <a:lnSpc>
                <a:spcPts val="4896"/>
              </a:lnSpc>
            </a:pPr>
          </a:p>
        </p:txBody>
      </p:sp>
      <p:sp>
        <p:nvSpPr>
          <p:cNvPr name="TextBox 3" id="3"/>
          <p:cNvSpPr txBox="true"/>
          <p:nvPr/>
        </p:nvSpPr>
        <p:spPr>
          <a:xfrm rot="0">
            <a:off x="1028700" y="812921"/>
            <a:ext cx="17259300" cy="5029200"/>
          </a:xfrm>
          <a:prstGeom prst="rect">
            <a:avLst/>
          </a:prstGeom>
        </p:spPr>
        <p:txBody>
          <a:bodyPr anchor="t" rtlCol="false" tIns="0" lIns="0" bIns="0" rIns="0">
            <a:spAutoFit/>
          </a:bodyPr>
          <a:lstStyle/>
          <a:p>
            <a:pPr algn="l">
              <a:lnSpc>
                <a:spcPts val="9659"/>
              </a:lnSpc>
            </a:pPr>
            <a:r>
              <a:rPr lang="en-US" sz="8049" spc="297">
                <a:solidFill>
                  <a:srgbClr val="FFDE59"/>
                </a:solidFill>
                <a:latin typeface="Arial"/>
                <a:ea typeface="Arial"/>
                <a:cs typeface="Arial"/>
                <a:sym typeface="Arial"/>
              </a:rPr>
              <a:t>Seçilen Algoritma ve Problem Hakkında Yapılan Çalışmaları</a:t>
            </a:r>
          </a:p>
          <a:p>
            <a:pPr algn="l">
              <a:lnSpc>
                <a:spcPts val="9659"/>
              </a:lnSpc>
            </a:pPr>
          </a:p>
          <a:p>
            <a:pPr algn="l" marL="0" indent="0" lvl="0">
              <a:lnSpc>
                <a:spcPts val="9659"/>
              </a:lnSpc>
              <a:spcBef>
                <a:spcPct val="0"/>
              </a:spcBef>
            </a:pPr>
          </a:p>
        </p:txBody>
      </p:sp>
    </p:spTree>
  </p:cSld>
  <p:clrMapOvr>
    <a:masterClrMapping/>
  </p:clrMapOvr>
  <p:transition spd="fast">
    <p:push dir="l"/>
  </p:transition>
</p:sld>
</file>

<file path=ppt/slides/slide25.xml><?xml version="1.0" encoding="utf-8"?>
<p:sld xmlns:p="http://schemas.openxmlformats.org/presentationml/2006/main" xmlns:a="http://schemas.openxmlformats.org/drawingml/2006/main">
  <p:cSld>
    <p:bg>
      <p:bgPr>
        <a:solidFill>
          <a:srgbClr val="120E40"/>
        </a:solidFill>
      </p:bgPr>
    </p:bg>
    <p:spTree>
      <p:nvGrpSpPr>
        <p:cNvPr id="1" name=""/>
        <p:cNvGrpSpPr/>
        <p:nvPr/>
      </p:nvGrpSpPr>
      <p:grpSpPr>
        <a:xfrm>
          <a:off x="0" y="0"/>
          <a:ext cx="0" cy="0"/>
          <a:chOff x="0" y="0"/>
          <a:chExt cx="0" cy="0"/>
        </a:xfrm>
      </p:grpSpPr>
      <p:sp>
        <p:nvSpPr>
          <p:cNvPr name="TextBox 2" id="2"/>
          <p:cNvSpPr txBox="true"/>
          <p:nvPr/>
        </p:nvSpPr>
        <p:spPr>
          <a:xfrm rot="0">
            <a:off x="1380253" y="2948053"/>
            <a:ext cx="15879047" cy="5554218"/>
          </a:xfrm>
          <a:prstGeom prst="rect">
            <a:avLst/>
          </a:prstGeom>
        </p:spPr>
        <p:txBody>
          <a:bodyPr anchor="t" rtlCol="false" tIns="0" lIns="0" bIns="0" rIns="0">
            <a:spAutoFit/>
          </a:bodyPr>
          <a:lstStyle/>
          <a:p>
            <a:pPr algn="l">
              <a:lnSpc>
                <a:spcPts val="4896"/>
              </a:lnSpc>
            </a:pPr>
            <a:r>
              <a:rPr lang="en-US" sz="2400" spc="175">
                <a:solidFill>
                  <a:srgbClr val="F0F1F0"/>
                </a:solidFill>
                <a:latin typeface="Arial"/>
                <a:ea typeface="Arial"/>
                <a:cs typeface="Arial"/>
                <a:sym typeface="Arial"/>
              </a:rPr>
              <a:t>Half Cheetah ortamının temel mantığı, bir robotik ajanın iki boyutlu bir yüzeyde en hızlı ve en dengeli şekilde ileriye hareket etmesini sağlamaktır. Ajan, çita gibi koşmaya çalışan, gövdesi ve bacakları eklemli bir yapıya sahip bir modeldir. Bu modelin amacı, belirli eklemlere kuvvet uygulayarak dengeli bir koşu hareketi oluşturmak ve ileri doğru maksimum hızla ilerlemektir. Ödüller, ajanın ileriye hareket etme hızına ve genel performansına göre verilir; bu da ajanın enerji verimliliği ve dengesi gibi faktörleri optimize ederek en uygun hareket stratejisini geliştirmesine yönlendirir. Bu ortam, sürekli kontrol problemleri için RL algoritmalarının performansını ve adaptasyon yeteneklerini test etmek için idealdir.</a:t>
            </a:r>
          </a:p>
          <a:p>
            <a:pPr algn="l" marL="0" indent="0" lvl="0">
              <a:lnSpc>
                <a:spcPts val="4896"/>
              </a:lnSpc>
            </a:pPr>
          </a:p>
        </p:txBody>
      </p:sp>
      <p:sp>
        <p:nvSpPr>
          <p:cNvPr name="TextBox 3" id="3"/>
          <p:cNvSpPr txBox="true"/>
          <p:nvPr/>
        </p:nvSpPr>
        <p:spPr>
          <a:xfrm rot="0">
            <a:off x="1318777" y="1224028"/>
            <a:ext cx="17259300" cy="3810000"/>
          </a:xfrm>
          <a:prstGeom prst="rect">
            <a:avLst/>
          </a:prstGeom>
        </p:spPr>
        <p:txBody>
          <a:bodyPr anchor="t" rtlCol="false" tIns="0" lIns="0" bIns="0" rIns="0">
            <a:spAutoFit/>
          </a:bodyPr>
          <a:lstStyle/>
          <a:p>
            <a:pPr algn="l">
              <a:lnSpc>
                <a:spcPts val="9659"/>
              </a:lnSpc>
            </a:pPr>
            <a:r>
              <a:rPr lang="en-US" sz="8049" spc="297">
                <a:solidFill>
                  <a:srgbClr val="FFDE59"/>
                </a:solidFill>
                <a:latin typeface="Arial"/>
                <a:ea typeface="Arial"/>
                <a:cs typeface="Arial"/>
                <a:sym typeface="Arial"/>
              </a:rPr>
              <a:t>Half Cheetah mantığı nedir?</a:t>
            </a:r>
          </a:p>
          <a:p>
            <a:pPr algn="l">
              <a:lnSpc>
                <a:spcPts val="9659"/>
              </a:lnSpc>
            </a:pPr>
          </a:p>
          <a:p>
            <a:pPr algn="l" marL="0" indent="0" lvl="0">
              <a:lnSpc>
                <a:spcPts val="9659"/>
              </a:lnSpc>
              <a:spcBef>
                <a:spcPct val="0"/>
              </a:spcBef>
            </a:pPr>
          </a:p>
        </p:txBody>
      </p:sp>
    </p:spTree>
  </p:cSld>
  <p:clrMapOvr>
    <a:masterClrMapping/>
  </p:clrMapOvr>
  <p:transition spd="fast">
    <p:push dir="l"/>
  </p:transition>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120E4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447020"/>
          </a:xfrm>
          <a:custGeom>
            <a:avLst/>
            <a:gdLst/>
            <a:ahLst/>
            <a:cxnLst/>
            <a:rect r="r" b="b" t="t" l="l"/>
            <a:pathLst>
              <a:path h="10447020" w="18288000">
                <a:moveTo>
                  <a:pt x="0" y="0"/>
                </a:moveTo>
                <a:lnTo>
                  <a:pt x="18288000" y="0"/>
                </a:lnTo>
                <a:lnTo>
                  <a:pt x="18288000" y="10447020"/>
                </a:lnTo>
                <a:lnTo>
                  <a:pt x="0" y="10447020"/>
                </a:lnTo>
                <a:lnTo>
                  <a:pt x="0" y="0"/>
                </a:lnTo>
                <a:close/>
              </a:path>
            </a:pathLst>
          </a:custGeom>
          <a:blipFill>
            <a:blip r:embed="rId2"/>
            <a:stretch>
              <a:fillRect l="0" t="0" r="0" b="0"/>
            </a:stretch>
          </a:blipFill>
        </p:spPr>
      </p:sp>
    </p:spTree>
  </p:cSld>
  <p:clrMapOvr>
    <a:masterClrMapping/>
  </p:clrMapOvr>
  <p:transition spd="fast">
    <p:push dir="l"/>
  </p:transition>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120E40"/>
        </a:solidFill>
      </p:bgPr>
    </p:bg>
    <p:spTree>
      <p:nvGrpSpPr>
        <p:cNvPr id="1" name=""/>
        <p:cNvGrpSpPr/>
        <p:nvPr/>
      </p:nvGrpSpPr>
      <p:grpSpPr>
        <a:xfrm>
          <a:off x="0" y="0"/>
          <a:ext cx="0" cy="0"/>
          <a:chOff x="0" y="0"/>
          <a:chExt cx="0" cy="0"/>
        </a:xfrm>
      </p:grpSpPr>
      <p:sp>
        <p:nvSpPr>
          <p:cNvPr name="Freeform 2" id="2"/>
          <p:cNvSpPr/>
          <p:nvPr/>
        </p:nvSpPr>
        <p:spPr>
          <a:xfrm flipH="false" flipV="false" rot="-1444019">
            <a:off x="15688237" y="5622728"/>
            <a:ext cx="3716435" cy="4083994"/>
          </a:xfrm>
          <a:custGeom>
            <a:avLst/>
            <a:gdLst/>
            <a:ahLst/>
            <a:cxnLst/>
            <a:rect r="r" b="b" t="t" l="l"/>
            <a:pathLst>
              <a:path h="4083994" w="3716435">
                <a:moveTo>
                  <a:pt x="0" y="0"/>
                </a:moveTo>
                <a:lnTo>
                  <a:pt x="3716435" y="0"/>
                </a:lnTo>
                <a:lnTo>
                  <a:pt x="3716435" y="4083995"/>
                </a:lnTo>
                <a:lnTo>
                  <a:pt x="0" y="4083995"/>
                </a:lnTo>
                <a:lnTo>
                  <a:pt x="0" y="0"/>
                </a:lnTo>
                <a:close/>
              </a:path>
            </a:pathLst>
          </a:custGeom>
          <a:blipFill>
            <a:blip r:embed="rId2"/>
            <a:stretch>
              <a:fillRect l="0" t="0" r="0" b="0"/>
            </a:stretch>
          </a:blipFill>
        </p:spPr>
      </p:sp>
      <p:sp>
        <p:nvSpPr>
          <p:cNvPr name="TextBox 3" id="3"/>
          <p:cNvSpPr txBox="true"/>
          <p:nvPr/>
        </p:nvSpPr>
        <p:spPr>
          <a:xfrm rot="0">
            <a:off x="1028700" y="3074967"/>
            <a:ext cx="16907747" cy="3696843"/>
          </a:xfrm>
          <a:prstGeom prst="rect">
            <a:avLst/>
          </a:prstGeom>
        </p:spPr>
        <p:txBody>
          <a:bodyPr anchor="t" rtlCol="false" tIns="0" lIns="0" bIns="0" rIns="0">
            <a:spAutoFit/>
          </a:bodyPr>
          <a:lstStyle/>
          <a:p>
            <a:pPr algn="l">
              <a:lnSpc>
                <a:spcPts val="4896"/>
              </a:lnSpc>
            </a:pPr>
            <a:r>
              <a:rPr lang="en-US" sz="2400" spc="175">
                <a:solidFill>
                  <a:srgbClr val="F0F1F0"/>
                </a:solidFill>
                <a:latin typeface="Arial"/>
                <a:ea typeface="Arial"/>
                <a:cs typeface="Arial"/>
                <a:sym typeface="Arial"/>
              </a:rPr>
              <a:t>Half Cheetah ortamı sürekli bir aksiyon uzayına sahiptir. Bu, ajanın hareket ederken eklemlerine belirli bir kuvvet uygulayarak her adımdaki hareketini sürekli olarak kontrol edebilmesi anlamına gelir. Ajan, farklı eklemlere belirli bir kuvvet aralığında komut gönderir ve bu kuvvet değerleri sürekli bir spektrumda olabilir. Bu tür sürekli aksiyon uzayına sahip ortamlar, daha ince ayarlanmış ve kesintisiz hareket gerektiren görevler için uygundur ve robotik hareket kontrolü gibi uygulamalarda oldukça önemlidir.</a:t>
            </a:r>
          </a:p>
          <a:p>
            <a:pPr algn="l" marL="0" indent="0" lvl="0">
              <a:lnSpc>
                <a:spcPts val="4896"/>
              </a:lnSpc>
            </a:pPr>
          </a:p>
        </p:txBody>
      </p:sp>
      <p:sp>
        <p:nvSpPr>
          <p:cNvPr name="TextBox 4" id="4"/>
          <p:cNvSpPr txBox="true"/>
          <p:nvPr/>
        </p:nvSpPr>
        <p:spPr>
          <a:xfrm rot="0">
            <a:off x="1028700" y="1571605"/>
            <a:ext cx="17259300" cy="2590800"/>
          </a:xfrm>
          <a:prstGeom prst="rect">
            <a:avLst/>
          </a:prstGeom>
        </p:spPr>
        <p:txBody>
          <a:bodyPr anchor="t" rtlCol="false" tIns="0" lIns="0" bIns="0" rIns="0">
            <a:spAutoFit/>
          </a:bodyPr>
          <a:lstStyle/>
          <a:p>
            <a:pPr algn="l">
              <a:lnSpc>
                <a:spcPts val="9659"/>
              </a:lnSpc>
            </a:pPr>
            <a:r>
              <a:rPr lang="en-US" sz="8049" spc="297">
                <a:solidFill>
                  <a:srgbClr val="FFDE59"/>
                </a:solidFill>
                <a:latin typeface="Arial"/>
                <a:ea typeface="Arial"/>
                <a:cs typeface="Arial"/>
                <a:sym typeface="Arial"/>
              </a:rPr>
              <a:t>Half Cheetah ayrık mı, sürekli mi?</a:t>
            </a:r>
          </a:p>
          <a:p>
            <a:pPr algn="l" marL="0" indent="0" lvl="0">
              <a:lnSpc>
                <a:spcPts val="9659"/>
              </a:lnSpc>
              <a:spcBef>
                <a:spcPct val="0"/>
              </a:spcBef>
            </a:pPr>
          </a:p>
        </p:txBody>
      </p:sp>
    </p:spTree>
  </p:cSld>
  <p:clrMapOvr>
    <a:masterClrMapping/>
  </p:clrMapOvr>
  <p:transition spd="fast">
    <p:push dir="l"/>
  </p:transition>
</p:sld>
</file>

<file path=ppt/slides/slide28.xml><?xml version="1.0" encoding="utf-8"?>
<p:sld xmlns:p="http://schemas.openxmlformats.org/presentationml/2006/main" xmlns:a="http://schemas.openxmlformats.org/drawingml/2006/main">
  <p:cSld>
    <p:bg>
      <p:bgPr>
        <a:solidFill>
          <a:srgbClr val="120E40"/>
        </a:solidFill>
      </p:bgPr>
    </p:bg>
    <p:spTree>
      <p:nvGrpSpPr>
        <p:cNvPr id="1" name=""/>
        <p:cNvGrpSpPr/>
        <p:nvPr/>
      </p:nvGrpSpPr>
      <p:grpSpPr>
        <a:xfrm>
          <a:off x="0" y="0"/>
          <a:ext cx="0" cy="0"/>
          <a:chOff x="0" y="0"/>
          <a:chExt cx="0" cy="0"/>
        </a:xfrm>
      </p:grpSpPr>
      <p:sp>
        <p:nvSpPr>
          <p:cNvPr name="TextBox 2" id="2"/>
          <p:cNvSpPr txBox="true"/>
          <p:nvPr/>
        </p:nvSpPr>
        <p:spPr>
          <a:xfrm rot="0">
            <a:off x="1028700" y="2114550"/>
            <a:ext cx="16907747" cy="8116824"/>
          </a:xfrm>
          <a:prstGeom prst="rect">
            <a:avLst/>
          </a:prstGeom>
        </p:spPr>
        <p:txBody>
          <a:bodyPr anchor="t" rtlCol="false" tIns="0" lIns="0" bIns="0" rIns="0">
            <a:spAutoFit/>
          </a:bodyPr>
          <a:lstStyle/>
          <a:p>
            <a:pPr algn="l">
              <a:lnSpc>
                <a:spcPts val="3768"/>
              </a:lnSpc>
            </a:pPr>
            <a:r>
              <a:rPr lang="en-US" sz="2400" spc="175">
                <a:solidFill>
                  <a:srgbClr val="F0F1F0"/>
                </a:solidFill>
                <a:latin typeface="Arial"/>
                <a:ea typeface="Arial"/>
                <a:cs typeface="Arial"/>
                <a:sym typeface="Arial"/>
              </a:rPr>
              <a:t>Sutton, R. S., &amp; Barto, A. G. (2018). Reinforcement Learning: An Introduction (Second Edition). MIT Press. Reinforcement learning algoritmalarının temelleri, PPO, SAC ve DDPG gibi algoritmaların genel yapısı.</a:t>
            </a:r>
          </a:p>
          <a:p>
            <a:pPr algn="l">
              <a:lnSpc>
                <a:spcPts val="3768"/>
              </a:lnSpc>
            </a:pPr>
            <a:r>
              <a:rPr lang="en-US" sz="2400" spc="175">
                <a:solidFill>
                  <a:srgbClr val="F0F1F0"/>
                </a:solidFill>
                <a:latin typeface="Arial"/>
                <a:ea typeface="Arial"/>
                <a:cs typeface="Arial"/>
                <a:sym typeface="Arial"/>
              </a:rPr>
              <a:t>Schulman, J., Wolski, F., Dhariwal, P., Radford, A., &amp; Klimov, O. (2017). Proximal Policy Optimization Algorithms. OpenAI. PPO algoritmasının teorik açıklamaları ve çalışma prensipleri.</a:t>
            </a:r>
          </a:p>
          <a:p>
            <a:pPr algn="l">
              <a:lnSpc>
                <a:spcPts val="3768"/>
              </a:lnSpc>
            </a:pPr>
            <a:r>
              <a:rPr lang="en-US" sz="2400" spc="175">
                <a:solidFill>
                  <a:srgbClr val="F0F1F0"/>
                </a:solidFill>
                <a:latin typeface="Arial"/>
                <a:ea typeface="Arial"/>
                <a:cs typeface="Arial"/>
                <a:sym typeface="Arial"/>
              </a:rPr>
              <a:t>Haarnoja, T., Zhou, A., Abbeel, P., &amp; Levine, S. (2018). Soft Actor-Critic Algorithms and Applications. SAC algoritmasının detayları ve uygulamaları.</a:t>
            </a:r>
          </a:p>
          <a:p>
            <a:pPr algn="l">
              <a:lnSpc>
                <a:spcPts val="3768"/>
              </a:lnSpc>
            </a:pPr>
          </a:p>
          <a:p>
            <a:pPr algn="l">
              <a:lnSpc>
                <a:spcPts val="3768"/>
              </a:lnSpc>
            </a:pPr>
            <a:r>
              <a:rPr lang="en-US" sz="2400" spc="175">
                <a:solidFill>
                  <a:srgbClr val="F0F1F0"/>
                </a:solidFill>
                <a:latin typeface="Arial"/>
                <a:ea typeface="Arial"/>
                <a:cs typeface="Arial"/>
                <a:sym typeface="Arial"/>
              </a:rPr>
              <a:t>Lillicrap, T. P., Hunt, J. J., Pritzel, A., Heess, N., Erez, T., Tassa, Y., ... &amp; Wierstra, D. (2015). Continuous control with deep reinforcement learning. DDPG algoritmasının teorik temelleri ve performans analizi.</a:t>
            </a:r>
          </a:p>
          <a:p>
            <a:pPr algn="l">
              <a:lnSpc>
                <a:spcPts val="3768"/>
              </a:lnSpc>
            </a:pPr>
          </a:p>
          <a:p>
            <a:pPr algn="l">
              <a:lnSpc>
                <a:spcPts val="3768"/>
              </a:lnSpc>
            </a:pPr>
            <a:r>
              <a:rPr lang="en-US" sz="2400" spc="175">
                <a:solidFill>
                  <a:srgbClr val="F0F1F0"/>
                </a:solidFill>
                <a:latin typeface="Arial"/>
                <a:ea typeface="Arial"/>
                <a:cs typeface="Arial"/>
                <a:sym typeface="Arial"/>
              </a:rPr>
              <a:t>OpenAI Gym Documentation. Mountain Car Environment. OpenAI Gym, Mountain Car probleminin tanımı ve ortam ayarları.</a:t>
            </a:r>
          </a:p>
          <a:p>
            <a:pPr algn="l">
              <a:lnSpc>
                <a:spcPts val="3768"/>
              </a:lnSpc>
            </a:pPr>
          </a:p>
          <a:p>
            <a:pPr algn="l">
              <a:lnSpc>
                <a:spcPts val="3768"/>
              </a:lnSpc>
            </a:pPr>
            <a:r>
              <a:rPr lang="en-US" sz="2400" spc="175">
                <a:solidFill>
                  <a:srgbClr val="F0F1F0"/>
                </a:solidFill>
                <a:latin typeface="Arial"/>
                <a:ea typeface="Arial"/>
                <a:cs typeface="Arial"/>
                <a:sym typeface="Arial"/>
              </a:rPr>
              <a:t>Stable-Baselines3 Documentation. PPO, SAC ve DDPG algoritmalarının Python uygulamaları ve kod örnekleri.</a:t>
            </a:r>
          </a:p>
          <a:p>
            <a:pPr algn="l">
              <a:lnSpc>
                <a:spcPts val="3768"/>
              </a:lnSpc>
            </a:pPr>
          </a:p>
          <a:p>
            <a:pPr algn="l" marL="0" indent="0" lvl="0">
              <a:lnSpc>
                <a:spcPts val="3768"/>
              </a:lnSpc>
            </a:pPr>
          </a:p>
        </p:txBody>
      </p:sp>
      <p:sp>
        <p:nvSpPr>
          <p:cNvPr name="TextBox 3" id="3"/>
          <p:cNvSpPr txBox="true"/>
          <p:nvPr/>
        </p:nvSpPr>
        <p:spPr>
          <a:xfrm rot="0">
            <a:off x="1028700" y="266700"/>
            <a:ext cx="17259300" cy="1371600"/>
          </a:xfrm>
          <a:prstGeom prst="rect">
            <a:avLst/>
          </a:prstGeom>
        </p:spPr>
        <p:txBody>
          <a:bodyPr anchor="t" rtlCol="false" tIns="0" lIns="0" bIns="0" rIns="0">
            <a:spAutoFit/>
          </a:bodyPr>
          <a:lstStyle/>
          <a:p>
            <a:pPr algn="l" marL="0" indent="0" lvl="0">
              <a:lnSpc>
                <a:spcPts val="9659"/>
              </a:lnSpc>
              <a:spcBef>
                <a:spcPct val="0"/>
              </a:spcBef>
            </a:pPr>
            <a:r>
              <a:rPr lang="en-US" sz="8049" spc="297">
                <a:solidFill>
                  <a:srgbClr val="FFDE59"/>
                </a:solidFill>
                <a:latin typeface="Arial"/>
                <a:ea typeface="Arial"/>
                <a:cs typeface="Arial"/>
                <a:sym typeface="Arial"/>
              </a:rPr>
              <a:t>KAYNAKÇA </a:t>
            </a:r>
          </a:p>
        </p:txBody>
      </p:sp>
    </p:spTree>
  </p:cSld>
  <p:clrMapOvr>
    <a:masterClrMapping/>
  </p:clrMapOvr>
  <p:transition spd="fast">
    <p:push dir="l"/>
  </p:transition>
</p:sld>
</file>

<file path=ppt/slides/slide29.xml><?xml version="1.0" encoding="utf-8"?>
<p:sld xmlns:p="http://schemas.openxmlformats.org/presentationml/2006/main" xmlns:a="http://schemas.openxmlformats.org/drawingml/2006/main">
  <p:cSld>
    <p:bg>
      <p:bgPr>
        <a:solidFill>
          <a:srgbClr val="120E40"/>
        </a:solidFill>
      </p:bgPr>
    </p:bg>
    <p:spTree>
      <p:nvGrpSpPr>
        <p:cNvPr id="1" name=""/>
        <p:cNvGrpSpPr/>
        <p:nvPr/>
      </p:nvGrpSpPr>
      <p:grpSpPr>
        <a:xfrm>
          <a:off x="0" y="0"/>
          <a:ext cx="0" cy="0"/>
          <a:chOff x="0" y="0"/>
          <a:chExt cx="0" cy="0"/>
        </a:xfrm>
      </p:grpSpPr>
      <p:sp>
        <p:nvSpPr>
          <p:cNvPr name="TextBox 2" id="2"/>
          <p:cNvSpPr txBox="true"/>
          <p:nvPr/>
        </p:nvSpPr>
        <p:spPr>
          <a:xfrm rot="0">
            <a:off x="1028700" y="2114550"/>
            <a:ext cx="16907747" cy="8116824"/>
          </a:xfrm>
          <a:prstGeom prst="rect">
            <a:avLst/>
          </a:prstGeom>
        </p:spPr>
        <p:txBody>
          <a:bodyPr anchor="t" rtlCol="false" tIns="0" lIns="0" bIns="0" rIns="0">
            <a:spAutoFit/>
          </a:bodyPr>
          <a:lstStyle/>
          <a:p>
            <a:pPr algn="l">
              <a:lnSpc>
                <a:spcPts val="3768"/>
              </a:lnSpc>
            </a:pPr>
            <a:r>
              <a:rPr lang="en-US" sz="2400" spc="175">
                <a:solidFill>
                  <a:srgbClr val="F0F1F0"/>
                </a:solidFill>
                <a:latin typeface="Arial"/>
                <a:ea typeface="Arial"/>
                <a:cs typeface="Arial"/>
                <a:sym typeface="Arial"/>
              </a:rPr>
              <a:t>Sutton, R. S., &amp; Barto, A. G. (2018). Reinforcement Learning: An Introduction (Second Edition). MIT Press. Reinforcement learning algoritmalarının temelleri, PPO, SAC ve DDPG gibi algoritmaların genel yapısı.</a:t>
            </a:r>
          </a:p>
          <a:p>
            <a:pPr algn="l">
              <a:lnSpc>
                <a:spcPts val="3768"/>
              </a:lnSpc>
            </a:pPr>
            <a:r>
              <a:rPr lang="en-US" sz="2400" spc="175">
                <a:solidFill>
                  <a:srgbClr val="F0F1F0"/>
                </a:solidFill>
                <a:latin typeface="Arial"/>
                <a:ea typeface="Arial"/>
                <a:cs typeface="Arial"/>
                <a:sym typeface="Arial"/>
              </a:rPr>
              <a:t>Schulman, J., Wolski, F., Dhariwal, P., Radford, A., &amp; Klimov, O. (2017). Proximal Policy Optimization Algorithms. OpenAI. PPO algoritmasının teorik açıklamaları ve çalışma prensipleri.</a:t>
            </a:r>
          </a:p>
          <a:p>
            <a:pPr algn="l">
              <a:lnSpc>
                <a:spcPts val="3768"/>
              </a:lnSpc>
            </a:pPr>
            <a:r>
              <a:rPr lang="en-US" sz="2400" spc="175">
                <a:solidFill>
                  <a:srgbClr val="F0F1F0"/>
                </a:solidFill>
                <a:latin typeface="Arial"/>
                <a:ea typeface="Arial"/>
                <a:cs typeface="Arial"/>
                <a:sym typeface="Arial"/>
              </a:rPr>
              <a:t>Haarnoja, T., Zhou, A., Abbeel, P., &amp; Levine, S. (2018). Soft Actor-Critic Algorithms and Applications. SAC algoritmasının detayları ve uygulamaları.</a:t>
            </a:r>
          </a:p>
          <a:p>
            <a:pPr algn="l">
              <a:lnSpc>
                <a:spcPts val="3768"/>
              </a:lnSpc>
            </a:pPr>
          </a:p>
          <a:p>
            <a:pPr algn="l">
              <a:lnSpc>
                <a:spcPts val="3768"/>
              </a:lnSpc>
            </a:pPr>
            <a:r>
              <a:rPr lang="en-US" sz="2400" spc="175">
                <a:solidFill>
                  <a:srgbClr val="F0F1F0"/>
                </a:solidFill>
                <a:latin typeface="Arial"/>
                <a:ea typeface="Arial"/>
                <a:cs typeface="Arial"/>
                <a:sym typeface="Arial"/>
              </a:rPr>
              <a:t>Lillicrap, T. P., Hunt, J. J., Pritzel, A., Heess, N., Erez, T., Tassa, Y., ... &amp; Wierstra, D. (2015). Continuous control with deep reinforcement learning. DDPG algoritmasının teorik temelleri ve performans analizi.</a:t>
            </a:r>
          </a:p>
          <a:p>
            <a:pPr algn="l">
              <a:lnSpc>
                <a:spcPts val="3768"/>
              </a:lnSpc>
            </a:pPr>
          </a:p>
          <a:p>
            <a:pPr algn="l">
              <a:lnSpc>
                <a:spcPts val="3768"/>
              </a:lnSpc>
            </a:pPr>
            <a:r>
              <a:rPr lang="en-US" sz="2400" spc="175">
                <a:solidFill>
                  <a:srgbClr val="F0F1F0"/>
                </a:solidFill>
                <a:latin typeface="Arial"/>
                <a:ea typeface="Arial"/>
                <a:cs typeface="Arial"/>
                <a:sym typeface="Arial"/>
              </a:rPr>
              <a:t>OpenAI Gym Documentation. Mountain Car Environment. OpenAI Gym, Mountain Car probleminin tanımı ve ortam ayarları.</a:t>
            </a:r>
          </a:p>
          <a:p>
            <a:pPr algn="l">
              <a:lnSpc>
                <a:spcPts val="3768"/>
              </a:lnSpc>
            </a:pPr>
          </a:p>
          <a:p>
            <a:pPr algn="l">
              <a:lnSpc>
                <a:spcPts val="3768"/>
              </a:lnSpc>
            </a:pPr>
            <a:r>
              <a:rPr lang="en-US" sz="2400" spc="175">
                <a:solidFill>
                  <a:srgbClr val="F0F1F0"/>
                </a:solidFill>
                <a:latin typeface="Arial"/>
                <a:ea typeface="Arial"/>
                <a:cs typeface="Arial"/>
                <a:sym typeface="Arial"/>
              </a:rPr>
              <a:t>Stable-Baselines3 Documentation. PPO, SAC ve DDPG algoritmalarının Python uygulamaları ve kod örnekleri.</a:t>
            </a:r>
          </a:p>
          <a:p>
            <a:pPr algn="l">
              <a:lnSpc>
                <a:spcPts val="3768"/>
              </a:lnSpc>
            </a:pPr>
          </a:p>
          <a:p>
            <a:pPr algn="l" marL="0" indent="0" lvl="0">
              <a:lnSpc>
                <a:spcPts val="3768"/>
              </a:lnSpc>
            </a:pPr>
          </a:p>
        </p:txBody>
      </p:sp>
      <p:sp>
        <p:nvSpPr>
          <p:cNvPr name="TextBox 3" id="3"/>
          <p:cNvSpPr txBox="true"/>
          <p:nvPr/>
        </p:nvSpPr>
        <p:spPr>
          <a:xfrm rot="0">
            <a:off x="1028700" y="266700"/>
            <a:ext cx="17259300" cy="1371600"/>
          </a:xfrm>
          <a:prstGeom prst="rect">
            <a:avLst/>
          </a:prstGeom>
        </p:spPr>
        <p:txBody>
          <a:bodyPr anchor="t" rtlCol="false" tIns="0" lIns="0" bIns="0" rIns="0">
            <a:spAutoFit/>
          </a:bodyPr>
          <a:lstStyle/>
          <a:p>
            <a:pPr algn="l" marL="0" indent="0" lvl="0">
              <a:lnSpc>
                <a:spcPts val="9659"/>
              </a:lnSpc>
              <a:spcBef>
                <a:spcPct val="0"/>
              </a:spcBef>
            </a:pPr>
            <a:r>
              <a:rPr lang="en-US" sz="8049" spc="297">
                <a:solidFill>
                  <a:srgbClr val="FFDE59"/>
                </a:solidFill>
                <a:latin typeface="Arial"/>
                <a:ea typeface="Arial"/>
                <a:cs typeface="Arial"/>
                <a:sym typeface="Arial"/>
              </a:rPr>
              <a:t>KAYNAKÇA </a:t>
            </a:r>
          </a:p>
        </p:txBody>
      </p:sp>
    </p:spTree>
  </p:cSld>
  <p:clrMapOvr>
    <a:masterClrMapping/>
  </p:clrMapOvr>
  <p:transition spd="fast">
    <p:push dir="l"/>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20E40"/>
        </a:solidFill>
      </p:bgPr>
    </p:bg>
    <p:spTree>
      <p:nvGrpSpPr>
        <p:cNvPr id="1" name=""/>
        <p:cNvGrpSpPr/>
        <p:nvPr/>
      </p:nvGrpSpPr>
      <p:grpSpPr>
        <a:xfrm>
          <a:off x="0" y="0"/>
          <a:ext cx="0" cy="0"/>
          <a:chOff x="0" y="0"/>
          <a:chExt cx="0" cy="0"/>
        </a:xfrm>
      </p:grpSpPr>
      <p:sp>
        <p:nvSpPr>
          <p:cNvPr name="Freeform 2" id="2"/>
          <p:cNvSpPr/>
          <p:nvPr/>
        </p:nvSpPr>
        <p:spPr>
          <a:xfrm flipH="false" flipV="false" rot="0">
            <a:off x="3071971" y="648770"/>
            <a:ext cx="12144059" cy="8989459"/>
          </a:xfrm>
          <a:custGeom>
            <a:avLst/>
            <a:gdLst/>
            <a:ahLst/>
            <a:cxnLst/>
            <a:rect r="r" b="b" t="t" l="l"/>
            <a:pathLst>
              <a:path h="8989459" w="12144059">
                <a:moveTo>
                  <a:pt x="0" y="0"/>
                </a:moveTo>
                <a:lnTo>
                  <a:pt x="12144058" y="0"/>
                </a:lnTo>
                <a:lnTo>
                  <a:pt x="12144058" y="8989460"/>
                </a:lnTo>
                <a:lnTo>
                  <a:pt x="0" y="8989460"/>
                </a:lnTo>
                <a:lnTo>
                  <a:pt x="0" y="0"/>
                </a:lnTo>
                <a:close/>
              </a:path>
            </a:pathLst>
          </a:custGeom>
          <a:blipFill>
            <a:blip r:embed="rId2"/>
            <a:stretch>
              <a:fillRect l="-113710" t="-75977" r="-97860" b="-60782"/>
            </a:stretch>
          </a:blipFill>
        </p:spPr>
      </p:sp>
    </p:spTree>
  </p:cSld>
  <p:clrMapOvr>
    <a:masterClrMapping/>
  </p:clrMapOvr>
  <p:transition spd="fast">
    <p:push dir="l"/>
  </p:transition>
</p:sld>
</file>

<file path=ppt/slides/slide30.xml><?xml version="1.0" encoding="utf-8"?>
<p:sld xmlns:p="http://schemas.openxmlformats.org/presentationml/2006/main" xmlns:a="http://schemas.openxmlformats.org/drawingml/2006/main">
  <p:cSld>
    <p:bg>
      <p:bgPr>
        <a:solidFill>
          <a:srgbClr val="120E40"/>
        </a:solidFill>
      </p:bgPr>
    </p:bg>
    <p:spTree>
      <p:nvGrpSpPr>
        <p:cNvPr id="1" name=""/>
        <p:cNvGrpSpPr/>
        <p:nvPr/>
      </p:nvGrpSpPr>
      <p:grpSpPr>
        <a:xfrm>
          <a:off x="0" y="0"/>
          <a:ext cx="0" cy="0"/>
          <a:chOff x="0" y="0"/>
          <a:chExt cx="0" cy="0"/>
        </a:xfrm>
      </p:grpSpPr>
      <p:sp>
        <p:nvSpPr>
          <p:cNvPr name="TextBox 2" id="2"/>
          <p:cNvSpPr txBox="true"/>
          <p:nvPr/>
        </p:nvSpPr>
        <p:spPr>
          <a:xfrm rot="0">
            <a:off x="1092061" y="2897041"/>
            <a:ext cx="9233250" cy="4388143"/>
          </a:xfrm>
          <a:prstGeom prst="rect">
            <a:avLst/>
          </a:prstGeom>
        </p:spPr>
        <p:txBody>
          <a:bodyPr anchor="t" rtlCol="false" tIns="0" lIns="0" bIns="0" rIns="0">
            <a:spAutoFit/>
          </a:bodyPr>
          <a:lstStyle/>
          <a:p>
            <a:pPr algn="l">
              <a:lnSpc>
                <a:spcPts val="10951"/>
              </a:lnSpc>
            </a:pPr>
            <a:r>
              <a:rPr lang="en-US" sz="9857" spc="364">
                <a:solidFill>
                  <a:srgbClr val="F6F6F7"/>
                </a:solidFill>
                <a:latin typeface="Arial"/>
                <a:ea typeface="Arial"/>
                <a:cs typeface="Arial"/>
                <a:sym typeface="Arial"/>
              </a:rPr>
              <a:t>Dinlediğiniz İçin </a:t>
            </a:r>
          </a:p>
          <a:p>
            <a:pPr algn="l">
              <a:lnSpc>
                <a:spcPts val="10951"/>
              </a:lnSpc>
            </a:pPr>
            <a:r>
              <a:rPr lang="en-US" b="true" sz="9857" spc="364">
                <a:solidFill>
                  <a:srgbClr val="F6F6F7"/>
                </a:solidFill>
                <a:latin typeface="Arial Bold"/>
                <a:ea typeface="Arial Bold"/>
                <a:cs typeface="Arial Bold"/>
                <a:sym typeface="Arial Bold"/>
              </a:rPr>
              <a:t>Teşekkürler !</a:t>
            </a:r>
          </a:p>
        </p:txBody>
      </p:sp>
    </p:spTree>
  </p:cSld>
  <p:clrMapOvr>
    <a:masterClrMapping/>
  </p:clrMapOvr>
  <p:transition spd="fast">
    <p:push dir="l"/>
  </p:transition>
</p:sld>
</file>

<file path=ppt/slides/slide4.xml><?xml version="1.0" encoding="utf-8"?>
<p:sld xmlns:p="http://schemas.openxmlformats.org/presentationml/2006/main" xmlns:a="http://schemas.openxmlformats.org/drawingml/2006/main">
  <p:cSld>
    <p:bg>
      <p:bgPr>
        <a:solidFill>
          <a:srgbClr val="120E40"/>
        </a:solidFill>
      </p:bgPr>
    </p:bg>
    <p:spTree>
      <p:nvGrpSpPr>
        <p:cNvPr id="1" name=""/>
        <p:cNvGrpSpPr/>
        <p:nvPr/>
      </p:nvGrpSpPr>
      <p:grpSpPr>
        <a:xfrm>
          <a:off x="0" y="0"/>
          <a:ext cx="0" cy="0"/>
          <a:chOff x="0" y="0"/>
          <a:chExt cx="0" cy="0"/>
        </a:xfrm>
      </p:grpSpPr>
      <p:sp>
        <p:nvSpPr>
          <p:cNvPr name="AutoShape 2" id="2"/>
          <p:cNvSpPr/>
          <p:nvPr/>
        </p:nvSpPr>
        <p:spPr>
          <a:xfrm>
            <a:off x="1032490" y="2626237"/>
            <a:ext cx="9614127" cy="0"/>
          </a:xfrm>
          <a:prstGeom prst="line">
            <a:avLst/>
          </a:prstGeom>
          <a:ln cap="rnd" w="28575">
            <a:solidFill>
              <a:srgbClr val="F0F1F0"/>
            </a:solidFill>
            <a:prstDash val="solid"/>
            <a:headEnd type="none" len="sm" w="sm"/>
            <a:tailEnd type="none" len="sm" w="sm"/>
          </a:ln>
        </p:spPr>
      </p:sp>
      <p:sp>
        <p:nvSpPr>
          <p:cNvPr name="TextBox 3" id="3"/>
          <p:cNvSpPr txBox="true"/>
          <p:nvPr/>
        </p:nvSpPr>
        <p:spPr>
          <a:xfrm rot="0">
            <a:off x="1043437" y="3078675"/>
            <a:ext cx="14009476" cy="3696843"/>
          </a:xfrm>
          <a:prstGeom prst="rect">
            <a:avLst/>
          </a:prstGeom>
        </p:spPr>
        <p:txBody>
          <a:bodyPr anchor="t" rtlCol="false" tIns="0" lIns="0" bIns="0" rIns="0">
            <a:spAutoFit/>
          </a:bodyPr>
          <a:lstStyle/>
          <a:p>
            <a:pPr algn="l">
              <a:lnSpc>
                <a:spcPts val="4896"/>
              </a:lnSpc>
            </a:pPr>
            <a:r>
              <a:rPr lang="en-US" sz="2400" spc="175">
                <a:solidFill>
                  <a:srgbClr val="F0F1F0"/>
                </a:solidFill>
                <a:latin typeface="Arial"/>
                <a:ea typeface="Arial"/>
                <a:cs typeface="Arial"/>
                <a:sym typeface="Arial"/>
              </a:rPr>
              <a:t>PPO, yüksek doğrulukta politika güncellemeleri yaparken dengeleyici bir optimizasyon sağlar. PPO, politika güncellemelerini sınırlamak için "clip" fonksiyonu gibi mekanizmalar kullanır, bu da ani politika değişikliklerini önleyerek öğrenmeyi kararlı hale getirir. PPO algoritması, hem yüksek başarı oranı hem de veri etkinliği nedeniyle sürekli ve ayrık eylem alanlarında yaygın olarak kullanılır.</a:t>
            </a:r>
          </a:p>
          <a:p>
            <a:pPr algn="l" marL="0" indent="0" lvl="0">
              <a:lnSpc>
                <a:spcPts val="4896"/>
              </a:lnSpc>
            </a:pPr>
          </a:p>
        </p:txBody>
      </p:sp>
      <p:sp>
        <p:nvSpPr>
          <p:cNvPr name="TextBox 4" id="4"/>
          <p:cNvSpPr txBox="true"/>
          <p:nvPr/>
        </p:nvSpPr>
        <p:spPr>
          <a:xfrm rot="0">
            <a:off x="1028700" y="1488567"/>
            <a:ext cx="16230600" cy="2052480"/>
          </a:xfrm>
          <a:prstGeom prst="rect">
            <a:avLst/>
          </a:prstGeom>
        </p:spPr>
        <p:txBody>
          <a:bodyPr anchor="t" rtlCol="false" tIns="0" lIns="0" bIns="0" rIns="0">
            <a:spAutoFit/>
          </a:bodyPr>
          <a:lstStyle/>
          <a:p>
            <a:pPr algn="l">
              <a:lnSpc>
                <a:spcPts val="7511"/>
              </a:lnSpc>
            </a:pPr>
            <a:r>
              <a:rPr lang="en-US" sz="6761" spc="250" b="true">
                <a:solidFill>
                  <a:srgbClr val="FFDE59"/>
                </a:solidFill>
                <a:latin typeface="Arial Bold"/>
                <a:ea typeface="Arial Bold"/>
                <a:cs typeface="Arial Bold"/>
                <a:sym typeface="Arial Bold"/>
              </a:rPr>
              <a:t>Proximal Policy Optimization (PPO)</a:t>
            </a:r>
          </a:p>
          <a:p>
            <a:pPr algn="l" marL="0" indent="0" lvl="0">
              <a:lnSpc>
                <a:spcPts val="7511"/>
              </a:lnSpc>
              <a:spcBef>
                <a:spcPct val="0"/>
              </a:spcBef>
            </a:pPr>
          </a:p>
        </p:txBody>
      </p:sp>
    </p:spTree>
  </p:cSld>
  <p:clrMapOvr>
    <a:masterClrMapping/>
  </p:clrMapOvr>
  <p:transition spd="fast">
    <p:push dir="l"/>
  </p:transition>
</p:sld>
</file>

<file path=ppt/slides/slide5.xml><?xml version="1.0" encoding="utf-8"?>
<p:sld xmlns:p="http://schemas.openxmlformats.org/presentationml/2006/main" xmlns:a="http://schemas.openxmlformats.org/drawingml/2006/main">
  <p:cSld>
    <p:bg>
      <p:bgPr>
        <a:solidFill>
          <a:srgbClr val="120E40"/>
        </a:solidFill>
      </p:bgPr>
    </p:bg>
    <p:spTree>
      <p:nvGrpSpPr>
        <p:cNvPr id="1" name=""/>
        <p:cNvGrpSpPr/>
        <p:nvPr/>
      </p:nvGrpSpPr>
      <p:grpSpPr>
        <a:xfrm>
          <a:off x="0" y="0"/>
          <a:ext cx="0" cy="0"/>
          <a:chOff x="0" y="0"/>
          <a:chExt cx="0" cy="0"/>
        </a:xfrm>
      </p:grpSpPr>
      <p:sp>
        <p:nvSpPr>
          <p:cNvPr name="AutoShape 2" id="2"/>
          <p:cNvSpPr/>
          <p:nvPr/>
        </p:nvSpPr>
        <p:spPr>
          <a:xfrm>
            <a:off x="1032490" y="2626237"/>
            <a:ext cx="9614127" cy="0"/>
          </a:xfrm>
          <a:prstGeom prst="line">
            <a:avLst/>
          </a:prstGeom>
          <a:ln cap="rnd" w="28575">
            <a:solidFill>
              <a:srgbClr val="F0F1F0"/>
            </a:solidFill>
            <a:prstDash val="solid"/>
            <a:headEnd type="none" len="sm" w="sm"/>
            <a:tailEnd type="none" len="sm" w="sm"/>
          </a:ln>
        </p:spPr>
      </p:sp>
      <p:sp>
        <p:nvSpPr>
          <p:cNvPr name="TextBox 3" id="3"/>
          <p:cNvSpPr txBox="true"/>
          <p:nvPr/>
        </p:nvSpPr>
        <p:spPr>
          <a:xfrm rot="0">
            <a:off x="1028700" y="2728477"/>
            <a:ext cx="16066890" cy="8030718"/>
          </a:xfrm>
          <a:prstGeom prst="rect">
            <a:avLst/>
          </a:prstGeom>
        </p:spPr>
        <p:txBody>
          <a:bodyPr anchor="t" rtlCol="false" tIns="0" lIns="0" bIns="0" rIns="0">
            <a:spAutoFit/>
          </a:bodyPr>
          <a:lstStyle/>
          <a:p>
            <a:pPr algn="l">
              <a:lnSpc>
                <a:spcPts val="4896"/>
              </a:lnSpc>
            </a:pPr>
            <a:r>
              <a:rPr lang="en-US" sz="2400" spc="175">
                <a:solidFill>
                  <a:srgbClr val="F0F1F0"/>
                </a:solidFill>
                <a:latin typeface="Arial"/>
                <a:ea typeface="Arial"/>
                <a:cs typeface="Arial"/>
                <a:sym typeface="Arial"/>
              </a:rPr>
              <a:t>PPO algoritması, politika temelli olduğu için doğrudan Q-değerini hesaplamaz; bunun yerine avantaj fonksiyonunu kullanır. Avantaj fonksiyonu, bir aksiyonun ne kadar iyi olduğunu gösterir ve şu şekilde hesaplanır:</a:t>
            </a:r>
          </a:p>
          <a:p>
            <a:pPr algn="l">
              <a:lnSpc>
                <a:spcPts val="4896"/>
              </a:lnSpc>
            </a:pPr>
          </a:p>
          <a:p>
            <a:pPr algn="l">
              <a:lnSpc>
                <a:spcPts val="4896"/>
              </a:lnSpc>
            </a:pPr>
            <a:r>
              <a:rPr lang="en-US" sz="2400" spc="175">
                <a:solidFill>
                  <a:srgbClr val="F0F1F0"/>
                </a:solidFill>
                <a:latin typeface="Arial"/>
                <a:ea typeface="Arial"/>
                <a:cs typeface="Arial"/>
                <a:sym typeface="Arial"/>
              </a:rPr>
              <a:t>Burada:</a:t>
            </a:r>
          </a:p>
          <a:p>
            <a:pPr algn="l" marL="518160" indent="-259080" lvl="1">
              <a:lnSpc>
                <a:spcPts val="4896"/>
              </a:lnSpc>
              <a:buFont typeface="Arial"/>
              <a:buChar char="•"/>
            </a:pPr>
            <a:r>
              <a:rPr lang="en-US" sz="2400" spc="175">
                <a:solidFill>
                  <a:srgbClr val="F0F1F0"/>
                </a:solidFill>
                <a:latin typeface="Arial"/>
                <a:ea typeface="Arial"/>
                <a:cs typeface="Arial"/>
                <a:sym typeface="Arial"/>
              </a:rPr>
              <a:t>Q(s,a): Belirli bir durumda belirli bir aksiyonun beklenen ödülü.</a:t>
            </a:r>
          </a:p>
          <a:p>
            <a:pPr algn="l" marL="518160" indent="-259080" lvl="1">
              <a:lnSpc>
                <a:spcPts val="4896"/>
              </a:lnSpc>
              <a:buFont typeface="Arial"/>
              <a:buChar char="•"/>
            </a:pPr>
            <a:r>
              <a:rPr lang="en-US" sz="2400" spc="175">
                <a:solidFill>
                  <a:srgbClr val="F0F1F0"/>
                </a:solidFill>
                <a:latin typeface="Arial"/>
                <a:ea typeface="Arial"/>
                <a:cs typeface="Arial"/>
                <a:sym typeface="Arial"/>
              </a:rPr>
              <a:t>V(s): Sadece durumun beklenen ödülü.</a:t>
            </a:r>
          </a:p>
          <a:p>
            <a:pPr algn="l">
              <a:lnSpc>
                <a:spcPts val="4896"/>
              </a:lnSpc>
            </a:pPr>
            <a:r>
              <a:rPr lang="en-US" sz="2400" spc="175">
                <a:solidFill>
                  <a:srgbClr val="F0F1F0"/>
                </a:solidFill>
                <a:latin typeface="Arial"/>
                <a:ea typeface="Arial"/>
                <a:cs typeface="Arial"/>
                <a:sym typeface="Arial"/>
              </a:rPr>
              <a:t>PPO'nun Farkı:</a:t>
            </a:r>
          </a:p>
          <a:p>
            <a:pPr algn="l" marL="518160" indent="-259080" lvl="1">
              <a:lnSpc>
                <a:spcPts val="4896"/>
              </a:lnSpc>
              <a:buFont typeface="Arial"/>
              <a:buChar char="•"/>
            </a:pPr>
            <a:r>
              <a:rPr lang="en-US" sz="2400" spc="175">
                <a:solidFill>
                  <a:srgbClr val="F0F1F0"/>
                </a:solidFill>
                <a:latin typeface="Arial"/>
                <a:ea typeface="Arial"/>
                <a:cs typeface="Arial"/>
                <a:sym typeface="Arial"/>
              </a:rPr>
              <a:t>PPO doğrudan Q-değerini optimize etmez, bunun yerine avantaj fonksiyonuna odaklanır.</a:t>
            </a:r>
          </a:p>
          <a:p>
            <a:pPr algn="l" marL="518160" indent="-259080" lvl="1">
              <a:lnSpc>
                <a:spcPts val="4896"/>
              </a:lnSpc>
              <a:buFont typeface="Arial"/>
              <a:buChar char="•"/>
            </a:pPr>
            <a:r>
              <a:rPr lang="en-US" sz="2400" spc="175">
                <a:solidFill>
                  <a:srgbClr val="F0F1F0"/>
                </a:solidFill>
                <a:latin typeface="Arial"/>
                <a:ea typeface="Arial"/>
                <a:cs typeface="Arial"/>
                <a:sym typeface="Arial"/>
              </a:rPr>
              <a:t>Avantaj fonksiyonu ile politikayı optimize ederek, politikanın fazla değişmesini engelleyen bir mekanizma kullanır.</a:t>
            </a:r>
          </a:p>
          <a:p>
            <a:pPr algn="l">
              <a:lnSpc>
                <a:spcPts val="4896"/>
              </a:lnSpc>
            </a:pPr>
          </a:p>
          <a:p>
            <a:pPr algn="l" marL="0" indent="0" lvl="0">
              <a:lnSpc>
                <a:spcPts val="4896"/>
              </a:lnSpc>
            </a:pPr>
          </a:p>
        </p:txBody>
      </p:sp>
      <p:sp>
        <p:nvSpPr>
          <p:cNvPr name="TextBox 4" id="4"/>
          <p:cNvSpPr txBox="true"/>
          <p:nvPr/>
        </p:nvSpPr>
        <p:spPr>
          <a:xfrm rot="0">
            <a:off x="1028700" y="1488567"/>
            <a:ext cx="16230600" cy="2052480"/>
          </a:xfrm>
          <a:prstGeom prst="rect">
            <a:avLst/>
          </a:prstGeom>
        </p:spPr>
        <p:txBody>
          <a:bodyPr anchor="t" rtlCol="false" tIns="0" lIns="0" bIns="0" rIns="0">
            <a:spAutoFit/>
          </a:bodyPr>
          <a:lstStyle/>
          <a:p>
            <a:pPr algn="l">
              <a:lnSpc>
                <a:spcPts val="7511"/>
              </a:lnSpc>
            </a:pPr>
            <a:r>
              <a:rPr lang="en-US" sz="6761" spc="250" b="true">
                <a:solidFill>
                  <a:srgbClr val="FFDE59"/>
                </a:solidFill>
                <a:latin typeface="Arial Bold"/>
                <a:ea typeface="Arial Bold"/>
                <a:cs typeface="Arial Bold"/>
                <a:sym typeface="Arial Bold"/>
              </a:rPr>
              <a:t>Proximal Policy Optimization (PPO)</a:t>
            </a:r>
          </a:p>
          <a:p>
            <a:pPr algn="l" marL="0" indent="0" lvl="0">
              <a:lnSpc>
                <a:spcPts val="7511"/>
              </a:lnSpc>
              <a:spcBef>
                <a:spcPct val="0"/>
              </a:spcBef>
            </a:pPr>
          </a:p>
        </p:txBody>
      </p:sp>
    </p:spTree>
  </p:cSld>
  <p:clrMapOvr>
    <a:masterClrMapping/>
  </p:clrMapOvr>
  <p:transition spd="fast">
    <p:push dir="l"/>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B212C"/>
        </a:solidFill>
      </p:bgPr>
    </p:bg>
    <p:spTree>
      <p:nvGrpSpPr>
        <p:cNvPr id="1" name=""/>
        <p:cNvGrpSpPr/>
        <p:nvPr/>
      </p:nvGrpSpPr>
      <p:grpSpPr>
        <a:xfrm>
          <a:off x="0" y="0"/>
          <a:ext cx="0" cy="0"/>
          <a:chOff x="0" y="0"/>
          <a:chExt cx="0" cy="0"/>
        </a:xfrm>
      </p:grpSpPr>
      <p:sp>
        <p:nvSpPr>
          <p:cNvPr name="Freeform 2" id="2"/>
          <p:cNvSpPr/>
          <p:nvPr/>
        </p:nvSpPr>
        <p:spPr>
          <a:xfrm flipH="false" flipV="false" rot="0">
            <a:off x="10976859" y="1859474"/>
            <a:ext cx="5873844" cy="8121738"/>
          </a:xfrm>
          <a:custGeom>
            <a:avLst/>
            <a:gdLst/>
            <a:ahLst/>
            <a:cxnLst/>
            <a:rect r="r" b="b" t="t" l="l"/>
            <a:pathLst>
              <a:path h="8121738" w="5873844">
                <a:moveTo>
                  <a:pt x="0" y="0"/>
                </a:moveTo>
                <a:lnTo>
                  <a:pt x="5873844" y="0"/>
                </a:lnTo>
                <a:lnTo>
                  <a:pt x="5873844" y="8121738"/>
                </a:lnTo>
                <a:lnTo>
                  <a:pt x="0" y="8121738"/>
                </a:lnTo>
                <a:lnTo>
                  <a:pt x="0" y="0"/>
                </a:lnTo>
                <a:close/>
              </a:path>
            </a:pathLst>
          </a:custGeom>
          <a:blipFill>
            <a:blip r:embed="rId2"/>
            <a:stretch>
              <a:fillRect l="0" t="0" r="0" b="0"/>
            </a:stretch>
          </a:blipFill>
        </p:spPr>
      </p:sp>
      <p:sp>
        <p:nvSpPr>
          <p:cNvPr name="Freeform 3" id="3"/>
          <p:cNvSpPr/>
          <p:nvPr/>
        </p:nvSpPr>
        <p:spPr>
          <a:xfrm flipH="false" flipV="false" rot="0">
            <a:off x="1180287" y="1919907"/>
            <a:ext cx="8441795" cy="8000871"/>
          </a:xfrm>
          <a:custGeom>
            <a:avLst/>
            <a:gdLst/>
            <a:ahLst/>
            <a:cxnLst/>
            <a:rect r="r" b="b" t="t" l="l"/>
            <a:pathLst>
              <a:path h="8000871" w="8441795">
                <a:moveTo>
                  <a:pt x="0" y="0"/>
                </a:moveTo>
                <a:lnTo>
                  <a:pt x="8441795" y="0"/>
                </a:lnTo>
                <a:lnTo>
                  <a:pt x="8441795" y="8000871"/>
                </a:lnTo>
                <a:lnTo>
                  <a:pt x="0" y="8000871"/>
                </a:lnTo>
                <a:lnTo>
                  <a:pt x="0" y="0"/>
                </a:lnTo>
                <a:close/>
              </a:path>
            </a:pathLst>
          </a:custGeom>
          <a:blipFill>
            <a:blip r:embed="rId3"/>
            <a:stretch>
              <a:fillRect l="-63797" t="-44174" r="-133471" b="-32254"/>
            </a:stretch>
          </a:blipFill>
        </p:spPr>
      </p:sp>
      <p:sp>
        <p:nvSpPr>
          <p:cNvPr name="TextBox 4" id="4"/>
          <p:cNvSpPr txBox="true"/>
          <p:nvPr/>
        </p:nvSpPr>
        <p:spPr>
          <a:xfrm rot="0">
            <a:off x="1180287" y="578092"/>
            <a:ext cx="17489937" cy="1095398"/>
          </a:xfrm>
          <a:prstGeom prst="rect">
            <a:avLst/>
          </a:prstGeom>
        </p:spPr>
        <p:txBody>
          <a:bodyPr anchor="t" rtlCol="false" tIns="0" lIns="0" bIns="0" rIns="0">
            <a:spAutoFit/>
          </a:bodyPr>
          <a:lstStyle/>
          <a:p>
            <a:pPr algn="l" marL="0" indent="0" lvl="0">
              <a:lnSpc>
                <a:spcPts val="7492"/>
              </a:lnSpc>
              <a:spcBef>
                <a:spcPct val="0"/>
              </a:spcBef>
            </a:pPr>
            <a:r>
              <a:rPr lang="en-US" b="true" sz="6743" spc="249">
                <a:solidFill>
                  <a:srgbClr val="FFDE59"/>
                </a:solidFill>
                <a:latin typeface="Arial Bold"/>
                <a:ea typeface="Arial Bold"/>
                <a:cs typeface="Arial Bold"/>
                <a:sym typeface="Arial Bold"/>
              </a:rPr>
              <a:t>PPO Sözde Kodu ve UML Diyagramı</a:t>
            </a:r>
          </a:p>
        </p:txBody>
      </p:sp>
    </p:spTree>
  </p:cSld>
  <p:clrMapOvr>
    <a:masterClrMapping/>
  </p:clrMapOvr>
  <p:transition spd="fast">
    <p:push dir="l"/>
  </p:transition>
</p:sld>
</file>

<file path=ppt/slides/slide7.xml><?xml version="1.0" encoding="utf-8"?>
<p:sld xmlns:p="http://schemas.openxmlformats.org/presentationml/2006/main" xmlns:a="http://schemas.openxmlformats.org/drawingml/2006/main">
  <p:cSld>
    <p:bg>
      <p:bgPr>
        <a:solidFill>
          <a:srgbClr val="120E40"/>
        </a:solidFill>
      </p:bgPr>
    </p:bg>
    <p:spTree>
      <p:nvGrpSpPr>
        <p:cNvPr id="1" name=""/>
        <p:cNvGrpSpPr/>
        <p:nvPr/>
      </p:nvGrpSpPr>
      <p:grpSpPr>
        <a:xfrm>
          <a:off x="0" y="0"/>
          <a:ext cx="0" cy="0"/>
          <a:chOff x="0" y="0"/>
          <a:chExt cx="0" cy="0"/>
        </a:xfrm>
      </p:grpSpPr>
      <p:sp>
        <p:nvSpPr>
          <p:cNvPr name="AutoShape 2" id="2"/>
          <p:cNvSpPr/>
          <p:nvPr/>
        </p:nvSpPr>
        <p:spPr>
          <a:xfrm>
            <a:off x="1032490" y="2626237"/>
            <a:ext cx="9614127" cy="0"/>
          </a:xfrm>
          <a:prstGeom prst="line">
            <a:avLst/>
          </a:prstGeom>
          <a:ln cap="rnd" w="28575">
            <a:solidFill>
              <a:srgbClr val="F0F1F0"/>
            </a:solidFill>
            <a:prstDash val="solid"/>
            <a:headEnd type="none" len="sm" w="sm"/>
            <a:tailEnd type="none" len="sm" w="sm"/>
          </a:ln>
        </p:spPr>
      </p:sp>
      <p:sp>
        <p:nvSpPr>
          <p:cNvPr name="TextBox 3" id="3"/>
          <p:cNvSpPr txBox="true"/>
          <p:nvPr/>
        </p:nvSpPr>
        <p:spPr>
          <a:xfrm rot="0">
            <a:off x="1043437" y="3078675"/>
            <a:ext cx="14009476" cy="3696843"/>
          </a:xfrm>
          <a:prstGeom prst="rect">
            <a:avLst/>
          </a:prstGeom>
        </p:spPr>
        <p:txBody>
          <a:bodyPr anchor="t" rtlCol="false" tIns="0" lIns="0" bIns="0" rIns="0">
            <a:spAutoFit/>
          </a:bodyPr>
          <a:lstStyle/>
          <a:p>
            <a:pPr algn="l">
              <a:lnSpc>
                <a:spcPts val="4896"/>
              </a:lnSpc>
            </a:pPr>
            <a:r>
              <a:rPr lang="en-US" sz="2400" spc="175">
                <a:solidFill>
                  <a:srgbClr val="F0F1F0"/>
                </a:solidFill>
                <a:latin typeface="Arial"/>
                <a:ea typeface="Arial"/>
                <a:cs typeface="Arial"/>
                <a:sym typeface="Arial"/>
              </a:rPr>
              <a:t>SAC, entropi düzenleme yöntemini kullanarak hem öğrenmeyi hızlandırır hem de politika keşfini teşvik eder. Sürekli eylem alanlarında, SAC'nin entropi bazlı ödüllendirme yaklaşımı, ajanların risk almasını teşvik ederken görev başarısını optimize eder. SAC, özellikle yüksek doğruluk gerektiren robotik görevlerde etkili olduğu için popüler hale gelmiştir.</a:t>
            </a:r>
          </a:p>
          <a:p>
            <a:pPr algn="l" marL="0" indent="0" lvl="0">
              <a:lnSpc>
                <a:spcPts val="4896"/>
              </a:lnSpc>
            </a:pPr>
          </a:p>
        </p:txBody>
      </p:sp>
      <p:sp>
        <p:nvSpPr>
          <p:cNvPr name="TextBox 4" id="4"/>
          <p:cNvSpPr txBox="true"/>
          <p:nvPr/>
        </p:nvSpPr>
        <p:spPr>
          <a:xfrm rot="0">
            <a:off x="1028700" y="1488567"/>
            <a:ext cx="16230600" cy="2052480"/>
          </a:xfrm>
          <a:prstGeom prst="rect">
            <a:avLst/>
          </a:prstGeom>
        </p:spPr>
        <p:txBody>
          <a:bodyPr anchor="t" rtlCol="false" tIns="0" lIns="0" bIns="0" rIns="0">
            <a:spAutoFit/>
          </a:bodyPr>
          <a:lstStyle/>
          <a:p>
            <a:pPr algn="l">
              <a:lnSpc>
                <a:spcPts val="7511"/>
              </a:lnSpc>
            </a:pPr>
            <a:r>
              <a:rPr lang="en-US" sz="6761" spc="250" b="true">
                <a:solidFill>
                  <a:srgbClr val="FFDE59"/>
                </a:solidFill>
                <a:latin typeface="Arial Bold"/>
                <a:ea typeface="Arial Bold"/>
                <a:cs typeface="Arial Bold"/>
                <a:sym typeface="Arial Bold"/>
              </a:rPr>
              <a:t>Soft Actor-Critic (SAC)</a:t>
            </a:r>
          </a:p>
          <a:p>
            <a:pPr algn="l" marL="0" indent="0" lvl="0">
              <a:lnSpc>
                <a:spcPts val="7511"/>
              </a:lnSpc>
              <a:spcBef>
                <a:spcPct val="0"/>
              </a:spcBef>
            </a:pPr>
          </a:p>
        </p:txBody>
      </p:sp>
    </p:spTree>
  </p:cSld>
  <p:clrMapOvr>
    <a:masterClrMapping/>
  </p:clrMapOvr>
  <p:transition spd="fast">
    <p:push dir="l"/>
  </p:transition>
</p:sld>
</file>

<file path=ppt/slides/slide8.xml><?xml version="1.0" encoding="utf-8"?>
<p:sld xmlns:p="http://schemas.openxmlformats.org/presentationml/2006/main" xmlns:a="http://schemas.openxmlformats.org/drawingml/2006/main">
  <p:cSld>
    <p:bg>
      <p:bgPr>
        <a:solidFill>
          <a:srgbClr val="120E40"/>
        </a:solidFill>
      </p:bgPr>
    </p:bg>
    <p:spTree>
      <p:nvGrpSpPr>
        <p:cNvPr id="1" name=""/>
        <p:cNvGrpSpPr/>
        <p:nvPr/>
      </p:nvGrpSpPr>
      <p:grpSpPr>
        <a:xfrm>
          <a:off x="0" y="0"/>
          <a:ext cx="0" cy="0"/>
          <a:chOff x="0" y="0"/>
          <a:chExt cx="0" cy="0"/>
        </a:xfrm>
      </p:grpSpPr>
      <p:sp>
        <p:nvSpPr>
          <p:cNvPr name="AutoShape 2" id="2"/>
          <p:cNvSpPr/>
          <p:nvPr/>
        </p:nvSpPr>
        <p:spPr>
          <a:xfrm>
            <a:off x="1032490" y="2626237"/>
            <a:ext cx="9614127" cy="0"/>
          </a:xfrm>
          <a:prstGeom prst="line">
            <a:avLst/>
          </a:prstGeom>
          <a:ln cap="rnd" w="28575">
            <a:solidFill>
              <a:srgbClr val="F0F1F0"/>
            </a:solidFill>
            <a:prstDash val="solid"/>
            <a:headEnd type="none" len="sm" w="sm"/>
            <a:tailEnd type="none" len="sm" w="sm"/>
          </a:ln>
        </p:spPr>
      </p:sp>
      <p:sp>
        <p:nvSpPr>
          <p:cNvPr name="TextBox 3" id="3"/>
          <p:cNvSpPr txBox="true"/>
          <p:nvPr/>
        </p:nvSpPr>
        <p:spPr>
          <a:xfrm rot="0">
            <a:off x="1043437" y="3078675"/>
            <a:ext cx="16670623" cy="8030718"/>
          </a:xfrm>
          <a:prstGeom prst="rect">
            <a:avLst/>
          </a:prstGeom>
        </p:spPr>
        <p:txBody>
          <a:bodyPr anchor="t" rtlCol="false" tIns="0" lIns="0" bIns="0" rIns="0">
            <a:spAutoFit/>
          </a:bodyPr>
          <a:lstStyle/>
          <a:p>
            <a:pPr algn="l">
              <a:lnSpc>
                <a:spcPts val="4896"/>
              </a:lnSpc>
            </a:pPr>
            <a:r>
              <a:rPr lang="en-US" sz="2400" spc="175">
                <a:solidFill>
                  <a:srgbClr val="F0F1F0"/>
                </a:solidFill>
                <a:latin typeface="Arial"/>
                <a:ea typeface="Arial"/>
                <a:cs typeface="Arial"/>
                <a:sym typeface="Arial"/>
              </a:rPr>
              <a:t>SAC algoritmasında, Q-değeri, ajan için ödül ve bir sonraki durum hakkında bilgi sağlayan temel bir değerdir. SAC’de Q-değeri, Bellman denklemine dayalı olarak iki ayrı Q-ağı tarafından hesaplanır:</a:t>
            </a:r>
          </a:p>
          <a:p>
            <a:pPr algn="l">
              <a:lnSpc>
                <a:spcPts val="4896"/>
              </a:lnSpc>
            </a:pPr>
          </a:p>
          <a:p>
            <a:pPr algn="l">
              <a:lnSpc>
                <a:spcPts val="4896"/>
              </a:lnSpc>
            </a:pPr>
          </a:p>
          <a:p>
            <a:pPr algn="l">
              <a:lnSpc>
                <a:spcPts val="4896"/>
              </a:lnSpc>
            </a:pPr>
            <a:r>
              <a:rPr lang="en-US" sz="2400" spc="175">
                <a:solidFill>
                  <a:srgbClr val="F0F1F0"/>
                </a:solidFill>
                <a:latin typeface="Arial"/>
                <a:ea typeface="Arial"/>
                <a:cs typeface="Arial"/>
                <a:sym typeface="Arial"/>
              </a:rPr>
              <a:t>Bu denklemin parçaları:</a:t>
            </a:r>
          </a:p>
          <a:p>
            <a:pPr algn="l" marL="518160" indent="-259080" lvl="1">
              <a:lnSpc>
                <a:spcPts val="4896"/>
              </a:lnSpc>
              <a:buFont typeface="Arial"/>
              <a:buChar char="•"/>
            </a:pPr>
            <a:r>
              <a:rPr lang="en-US" sz="2400" spc="175">
                <a:solidFill>
                  <a:srgbClr val="F0F1F0"/>
                </a:solidFill>
                <a:latin typeface="Arial"/>
                <a:ea typeface="Arial"/>
                <a:cs typeface="Arial"/>
                <a:sym typeface="Arial"/>
              </a:rPr>
              <a:t>r(s,a): Aksiyon sonrası elde edilen anlık ödül.</a:t>
            </a:r>
          </a:p>
          <a:p>
            <a:pPr algn="l" marL="518160" indent="-259080" lvl="1">
              <a:lnSpc>
                <a:spcPts val="4896"/>
              </a:lnSpc>
              <a:buFont typeface="Arial"/>
              <a:buChar char="•"/>
            </a:pPr>
            <a:r>
              <a:rPr lang="en-US" sz="2400" spc="175">
                <a:solidFill>
                  <a:srgbClr val="F0F1F0"/>
                </a:solidFill>
                <a:latin typeface="Arial"/>
                <a:ea typeface="Arial"/>
                <a:cs typeface="Arial"/>
                <a:sym typeface="Arial"/>
              </a:rPr>
              <a:t>γ: Gelecekteki ödülleri bugünkü değere indirgeyen çarpan (indirim oranı).</a:t>
            </a:r>
          </a:p>
          <a:p>
            <a:pPr algn="l" marL="518160" indent="-259080" lvl="1">
              <a:lnSpc>
                <a:spcPts val="4896"/>
              </a:lnSpc>
              <a:buFont typeface="Arial"/>
              <a:buChar char="•"/>
            </a:pPr>
            <a:r>
              <a:rPr lang="en-US" sz="2400" spc="175">
                <a:solidFill>
                  <a:srgbClr val="F0F1F0"/>
                </a:solidFill>
                <a:latin typeface="Arial"/>
                <a:ea typeface="Arial"/>
                <a:cs typeface="Arial"/>
                <a:sym typeface="Arial"/>
              </a:rPr>
              <a:t>V(s′): Bir sonraki durumun beklenen ödülüdür.</a:t>
            </a:r>
          </a:p>
          <a:p>
            <a:pPr algn="l">
              <a:lnSpc>
                <a:spcPts val="4896"/>
              </a:lnSpc>
            </a:pPr>
            <a:r>
              <a:rPr lang="en-US" sz="2400" spc="175">
                <a:solidFill>
                  <a:srgbClr val="F0F1F0"/>
                </a:solidFill>
                <a:latin typeface="Arial"/>
                <a:ea typeface="Arial"/>
                <a:cs typeface="Arial"/>
                <a:sym typeface="Arial"/>
              </a:rPr>
              <a:t>Burada SAC, Q-değerlerini tahmin etmek için iki ayrı ağ kullanır ve bu ağların tahminlerinin ortalamasını alarak hatayı minimize eder. Entropiyi maksimize eden bir bileşen ekleyerek keşfi artırır, ancak Q-değeri hesaplamasında bu bileşen doğrudan yer almaz.</a:t>
            </a:r>
          </a:p>
          <a:p>
            <a:pPr algn="l">
              <a:lnSpc>
                <a:spcPts val="4896"/>
              </a:lnSpc>
            </a:pPr>
          </a:p>
          <a:p>
            <a:pPr algn="l" marL="0" indent="0" lvl="0">
              <a:lnSpc>
                <a:spcPts val="4896"/>
              </a:lnSpc>
            </a:pPr>
          </a:p>
        </p:txBody>
      </p:sp>
      <p:sp>
        <p:nvSpPr>
          <p:cNvPr name="TextBox 4" id="4"/>
          <p:cNvSpPr txBox="true"/>
          <p:nvPr/>
        </p:nvSpPr>
        <p:spPr>
          <a:xfrm rot="0">
            <a:off x="1028700" y="1488567"/>
            <a:ext cx="16230600" cy="2052480"/>
          </a:xfrm>
          <a:prstGeom prst="rect">
            <a:avLst/>
          </a:prstGeom>
        </p:spPr>
        <p:txBody>
          <a:bodyPr anchor="t" rtlCol="false" tIns="0" lIns="0" bIns="0" rIns="0">
            <a:spAutoFit/>
          </a:bodyPr>
          <a:lstStyle/>
          <a:p>
            <a:pPr algn="l">
              <a:lnSpc>
                <a:spcPts val="7511"/>
              </a:lnSpc>
            </a:pPr>
            <a:r>
              <a:rPr lang="en-US" sz="6761" spc="250" b="true">
                <a:solidFill>
                  <a:srgbClr val="FFDE59"/>
                </a:solidFill>
                <a:latin typeface="Arial Bold"/>
                <a:ea typeface="Arial Bold"/>
                <a:cs typeface="Arial Bold"/>
                <a:sym typeface="Arial Bold"/>
              </a:rPr>
              <a:t>Soft Actor-Critic (SAC)</a:t>
            </a:r>
          </a:p>
          <a:p>
            <a:pPr algn="l" marL="0" indent="0" lvl="0">
              <a:lnSpc>
                <a:spcPts val="7511"/>
              </a:lnSpc>
              <a:spcBef>
                <a:spcPct val="0"/>
              </a:spcBef>
            </a:pPr>
          </a:p>
        </p:txBody>
      </p:sp>
    </p:spTree>
  </p:cSld>
  <p:clrMapOvr>
    <a:masterClrMapping/>
  </p:clrMapOvr>
  <p:transition spd="fast">
    <p:push dir="l"/>
  </p:transition>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B212C"/>
        </a:solidFill>
      </p:bgPr>
    </p:bg>
    <p:spTree>
      <p:nvGrpSpPr>
        <p:cNvPr id="1" name=""/>
        <p:cNvGrpSpPr/>
        <p:nvPr/>
      </p:nvGrpSpPr>
      <p:grpSpPr>
        <a:xfrm>
          <a:off x="0" y="0"/>
          <a:ext cx="0" cy="0"/>
          <a:chOff x="0" y="0"/>
          <a:chExt cx="0" cy="0"/>
        </a:xfrm>
      </p:grpSpPr>
      <p:sp>
        <p:nvSpPr>
          <p:cNvPr name="Freeform 2" id="2"/>
          <p:cNvSpPr/>
          <p:nvPr/>
        </p:nvSpPr>
        <p:spPr>
          <a:xfrm flipH="false" flipV="false" rot="0">
            <a:off x="11272273" y="1673490"/>
            <a:ext cx="5987027" cy="8272231"/>
          </a:xfrm>
          <a:custGeom>
            <a:avLst/>
            <a:gdLst/>
            <a:ahLst/>
            <a:cxnLst/>
            <a:rect r="r" b="b" t="t" l="l"/>
            <a:pathLst>
              <a:path h="8272231" w="5987027">
                <a:moveTo>
                  <a:pt x="0" y="0"/>
                </a:moveTo>
                <a:lnTo>
                  <a:pt x="5987027" y="0"/>
                </a:lnTo>
                <a:lnTo>
                  <a:pt x="5987027" y="8272231"/>
                </a:lnTo>
                <a:lnTo>
                  <a:pt x="0" y="8272231"/>
                </a:lnTo>
                <a:lnTo>
                  <a:pt x="0" y="0"/>
                </a:lnTo>
                <a:close/>
              </a:path>
            </a:pathLst>
          </a:custGeom>
          <a:blipFill>
            <a:blip r:embed="rId2"/>
            <a:stretch>
              <a:fillRect l="0" t="0" r="0" b="0"/>
            </a:stretch>
          </a:blipFill>
        </p:spPr>
      </p:sp>
      <p:sp>
        <p:nvSpPr>
          <p:cNvPr name="Freeform 3" id="3"/>
          <p:cNvSpPr/>
          <p:nvPr/>
        </p:nvSpPr>
        <p:spPr>
          <a:xfrm flipH="false" flipV="false" rot="0">
            <a:off x="472882" y="2026879"/>
            <a:ext cx="10554373" cy="7231421"/>
          </a:xfrm>
          <a:custGeom>
            <a:avLst/>
            <a:gdLst/>
            <a:ahLst/>
            <a:cxnLst/>
            <a:rect r="r" b="b" t="t" l="l"/>
            <a:pathLst>
              <a:path h="7231421" w="10554373">
                <a:moveTo>
                  <a:pt x="0" y="0"/>
                </a:moveTo>
                <a:lnTo>
                  <a:pt x="10554373" y="0"/>
                </a:lnTo>
                <a:lnTo>
                  <a:pt x="10554373" y="7231421"/>
                </a:lnTo>
                <a:lnTo>
                  <a:pt x="0" y="7231421"/>
                </a:lnTo>
                <a:lnTo>
                  <a:pt x="0" y="0"/>
                </a:lnTo>
                <a:close/>
              </a:path>
            </a:pathLst>
          </a:custGeom>
          <a:blipFill>
            <a:blip r:embed="rId3"/>
            <a:stretch>
              <a:fillRect l="-45823" t="-67716" r="-110398" b="-42636"/>
            </a:stretch>
          </a:blipFill>
        </p:spPr>
      </p:sp>
      <p:sp>
        <p:nvSpPr>
          <p:cNvPr name="TextBox 4" id="4"/>
          <p:cNvSpPr txBox="true"/>
          <p:nvPr/>
        </p:nvSpPr>
        <p:spPr>
          <a:xfrm rot="0">
            <a:off x="798063" y="578092"/>
            <a:ext cx="17489937" cy="1095398"/>
          </a:xfrm>
          <a:prstGeom prst="rect">
            <a:avLst/>
          </a:prstGeom>
        </p:spPr>
        <p:txBody>
          <a:bodyPr anchor="t" rtlCol="false" tIns="0" lIns="0" bIns="0" rIns="0">
            <a:spAutoFit/>
          </a:bodyPr>
          <a:lstStyle/>
          <a:p>
            <a:pPr algn="l" marL="0" indent="0" lvl="0">
              <a:lnSpc>
                <a:spcPts val="7492"/>
              </a:lnSpc>
              <a:spcBef>
                <a:spcPct val="0"/>
              </a:spcBef>
            </a:pPr>
            <a:r>
              <a:rPr lang="en-US" b="true" sz="6743" spc="249">
                <a:solidFill>
                  <a:srgbClr val="FFDE59"/>
                </a:solidFill>
                <a:latin typeface="Arial Bold"/>
                <a:ea typeface="Arial Bold"/>
                <a:cs typeface="Arial Bold"/>
                <a:sym typeface="Arial Bold"/>
              </a:rPr>
              <a:t>SAC Sözde Kodu ve UML Diyagramı</a:t>
            </a:r>
          </a:p>
        </p:txBody>
      </p:sp>
    </p:spTree>
  </p:cSld>
  <p:clrMapOvr>
    <a:masterClrMapping/>
  </p:clrMapOvr>
  <p:transition spd="fast">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DAGV0840syg</dc:identifier>
  <dcterms:modified xsi:type="dcterms:W3CDTF">2011-08-01T06:04:30Z</dcterms:modified>
  <cp:revision>1</cp:revision>
  <dc:title>Mavi Modern Yapay Zeka Teknoloji Sunumu</dc:title>
</cp:coreProperties>
</file>

<file path=docProps/thumbnail.jpeg>
</file>